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8288000" cy="10287000"/>
  <p:notesSz cx="6858000" cy="9144000"/>
  <p:embeddedFontLst>
    <p:embeddedFont>
      <p:font typeface="Angella White" panose="020B0604020202020204" charset="0"/>
      <p:regular r:id="rId21"/>
    </p:embeddedFont>
    <p:embeddedFont>
      <p:font typeface="Calibri" panose="020F0502020204030204" pitchFamily="34" charset="0"/>
      <p:regular r:id="rId22"/>
      <p:bold r:id="rId23"/>
      <p:italic r:id="rId24"/>
      <p:boldItalic r:id="rId25"/>
    </p:embeddedFont>
    <p:embeddedFont>
      <p:font typeface="Canva Sans" panose="020B0604020202020204" charset="0"/>
      <p:regular r:id="rId26"/>
    </p:embeddedFont>
    <p:embeddedFont>
      <p:font typeface="Canva Sans Bold" panose="020B0604020202020204" charset="0"/>
      <p:regular r:id="rId27"/>
    </p:embeddedFont>
    <p:embeddedFont>
      <p:font typeface="Times New Roman" panose="02020603050405020304" pitchFamily="18" charset="0"/>
      <p:regular r:id="rId28"/>
    </p:embeddedFont>
    <p:embeddedFont>
      <p:font typeface="Times New Roman Bold" panose="02020803070505020304" pitchFamily="18" charset="0"/>
      <p:regular r:id="rId29"/>
      <p:bold r:id="rId30"/>
    </p:embeddedFont>
    <p:embeddedFont>
      <p:font typeface="Times New Roman Italics" panose="020B0604020202020204" charset="0"/>
      <p:regular r:id="rId31"/>
    </p:embeddedFont>
    <p:embeddedFont>
      <p:font typeface="Times New Roman Semi-Bold" panose="020B0604020202020204" charset="0"/>
      <p:regular r:id="rId3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8" d="100"/>
          <a:sy n="58" d="100"/>
        </p:scale>
        <p:origin x="514" y="8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heme" Target="theme/theme1.xml"/><Relationship Id="rId8" Type="http://schemas.openxmlformats.org/officeDocument/2006/relationships/slide" Target="slides/slide7.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sv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AutoShape 3"/>
          <p:cNvSpPr/>
          <p:nvPr/>
        </p:nvSpPr>
        <p:spPr>
          <a:xfrm>
            <a:off x="1028700" y="9248775"/>
            <a:ext cx="16230600" cy="9525"/>
          </a:xfrm>
          <a:prstGeom prst="rect">
            <a:avLst/>
          </a:prstGeom>
          <a:solidFill>
            <a:srgbClr val="000000"/>
          </a:solidFill>
        </p:spPr>
      </p:sp>
      <p:sp>
        <p:nvSpPr>
          <p:cNvPr id="4" name="Freeform 4"/>
          <p:cNvSpPr/>
          <p:nvPr/>
        </p:nvSpPr>
        <p:spPr>
          <a:xfrm>
            <a:off x="433403" y="162813"/>
            <a:ext cx="2085045" cy="2118353"/>
          </a:xfrm>
          <a:custGeom>
            <a:avLst/>
            <a:gdLst/>
            <a:ahLst/>
            <a:cxnLst/>
            <a:rect l="l" t="t" r="r" b="b"/>
            <a:pathLst>
              <a:path w="2085045" h="2118353">
                <a:moveTo>
                  <a:pt x="0" y="0"/>
                </a:moveTo>
                <a:lnTo>
                  <a:pt x="2085045" y="0"/>
                </a:lnTo>
                <a:lnTo>
                  <a:pt x="2085045" y="2118353"/>
                </a:lnTo>
                <a:lnTo>
                  <a:pt x="0" y="2118353"/>
                </a:lnTo>
                <a:lnTo>
                  <a:pt x="0" y="0"/>
                </a:lnTo>
                <a:close/>
              </a:path>
            </a:pathLst>
          </a:custGeom>
          <a:blipFill>
            <a:blip r:embed="rId3"/>
            <a:stretch>
              <a:fillRect/>
            </a:stretch>
          </a:blipFill>
        </p:spPr>
      </p:sp>
      <p:sp>
        <p:nvSpPr>
          <p:cNvPr id="5" name="TextBox 5"/>
          <p:cNvSpPr txBox="1"/>
          <p:nvPr/>
        </p:nvSpPr>
        <p:spPr>
          <a:xfrm>
            <a:off x="892483" y="2662582"/>
            <a:ext cx="16366817" cy="2091423"/>
          </a:xfrm>
          <a:prstGeom prst="rect">
            <a:avLst/>
          </a:prstGeom>
        </p:spPr>
        <p:txBody>
          <a:bodyPr lIns="0" tIns="0" rIns="0" bIns="0" rtlCol="0" anchor="t">
            <a:spAutoFit/>
          </a:bodyPr>
          <a:lstStyle/>
          <a:p>
            <a:pPr algn="ctr">
              <a:lnSpc>
                <a:spcPts val="7741"/>
              </a:lnSpc>
            </a:pPr>
            <a:r>
              <a:rPr lang="en-US" sz="6451">
                <a:solidFill>
                  <a:srgbClr val="000000"/>
                </a:solidFill>
                <a:latin typeface="Times New Roman Bold"/>
              </a:rPr>
              <a:t>Design and Implementation of Integrated Fire Detection and Personnel Accountability System</a:t>
            </a:r>
          </a:p>
        </p:txBody>
      </p:sp>
      <p:sp>
        <p:nvSpPr>
          <p:cNvPr id="6" name="TextBox 6"/>
          <p:cNvSpPr txBox="1"/>
          <p:nvPr/>
        </p:nvSpPr>
        <p:spPr>
          <a:xfrm>
            <a:off x="0" y="6027683"/>
            <a:ext cx="6981666" cy="3073400"/>
          </a:xfrm>
          <a:prstGeom prst="rect">
            <a:avLst/>
          </a:prstGeom>
        </p:spPr>
        <p:txBody>
          <a:bodyPr lIns="0" tIns="0" rIns="0" bIns="0" rtlCol="0" anchor="t">
            <a:spAutoFit/>
          </a:bodyPr>
          <a:lstStyle/>
          <a:p>
            <a:pPr algn="ctr">
              <a:lnSpc>
                <a:spcPts val="4900"/>
              </a:lnSpc>
            </a:pPr>
            <a:r>
              <a:rPr lang="en-US" sz="3500">
                <a:solidFill>
                  <a:srgbClr val="000000"/>
                </a:solidFill>
                <a:latin typeface="Canva Sans Bold"/>
              </a:rPr>
              <a:t>        PROJECT SUPERVISOR</a:t>
            </a:r>
          </a:p>
          <a:p>
            <a:pPr algn="ctr">
              <a:lnSpc>
                <a:spcPts val="4900"/>
              </a:lnSpc>
            </a:pPr>
            <a:r>
              <a:rPr lang="en-US" sz="3500">
                <a:solidFill>
                  <a:srgbClr val="000000"/>
                </a:solidFill>
                <a:latin typeface="Canva Sans"/>
              </a:rPr>
              <a:t>        Mr.S.V.Sai Prasad</a:t>
            </a:r>
          </a:p>
          <a:p>
            <a:pPr algn="ctr">
              <a:lnSpc>
                <a:spcPts val="4900"/>
              </a:lnSpc>
            </a:pPr>
            <a:r>
              <a:rPr lang="en-US" sz="3500">
                <a:solidFill>
                  <a:srgbClr val="000000"/>
                </a:solidFill>
                <a:latin typeface="Canva Sans"/>
              </a:rPr>
              <a:t>        Asst.Professor(C)</a:t>
            </a:r>
          </a:p>
          <a:p>
            <a:pPr algn="ctr">
              <a:lnSpc>
                <a:spcPts val="4900"/>
              </a:lnSpc>
            </a:pPr>
            <a:r>
              <a:rPr lang="en-US" sz="3500">
                <a:solidFill>
                  <a:srgbClr val="000000"/>
                </a:solidFill>
                <a:latin typeface="Canva Sans"/>
              </a:rPr>
              <a:t>Dept. Of ECE</a:t>
            </a:r>
          </a:p>
          <a:p>
            <a:pPr algn="ctr">
              <a:lnSpc>
                <a:spcPts val="4900"/>
              </a:lnSpc>
            </a:pPr>
            <a:r>
              <a:rPr lang="en-US" sz="3500">
                <a:solidFill>
                  <a:srgbClr val="000000"/>
                </a:solidFill>
                <a:latin typeface="Canva Sans"/>
              </a:rPr>
              <a:t>UCEN-JNTUK</a:t>
            </a:r>
          </a:p>
        </p:txBody>
      </p:sp>
      <p:sp>
        <p:nvSpPr>
          <p:cNvPr id="7" name="TextBox 7"/>
          <p:cNvSpPr txBox="1"/>
          <p:nvPr/>
        </p:nvSpPr>
        <p:spPr>
          <a:xfrm>
            <a:off x="8957865" y="5865741"/>
            <a:ext cx="7756922" cy="3073400"/>
          </a:xfrm>
          <a:prstGeom prst="rect">
            <a:avLst/>
          </a:prstGeom>
        </p:spPr>
        <p:txBody>
          <a:bodyPr lIns="0" tIns="0" rIns="0" bIns="0" rtlCol="0" anchor="t">
            <a:spAutoFit/>
          </a:bodyPr>
          <a:lstStyle/>
          <a:p>
            <a:pPr algn="ctr">
              <a:lnSpc>
                <a:spcPts val="4900"/>
              </a:lnSpc>
            </a:pPr>
            <a:r>
              <a:rPr lang="en-US" sz="3500" dirty="0">
                <a:solidFill>
                  <a:srgbClr val="000000"/>
                </a:solidFill>
                <a:latin typeface="Canva Sans Bold"/>
              </a:rPr>
              <a:t>PROJECT ASSOCIATES (BATCH-13)  </a:t>
            </a:r>
          </a:p>
          <a:p>
            <a:pPr algn="ctr">
              <a:lnSpc>
                <a:spcPts val="4900"/>
              </a:lnSpc>
            </a:pPr>
            <a:r>
              <a:rPr lang="en-US" sz="3500" dirty="0">
                <a:solidFill>
                  <a:srgbClr val="000000"/>
                </a:solidFill>
                <a:latin typeface="Canva Sans"/>
              </a:rPr>
              <a:t>     1.20031A0453-V.V.S.Naveen</a:t>
            </a:r>
          </a:p>
          <a:p>
            <a:pPr algn="ctr">
              <a:lnSpc>
                <a:spcPts val="4900"/>
              </a:lnSpc>
            </a:pPr>
            <a:r>
              <a:rPr lang="en-US" sz="3500" dirty="0">
                <a:solidFill>
                  <a:srgbClr val="000000"/>
                </a:solidFill>
                <a:latin typeface="Canva Sans"/>
              </a:rPr>
              <a:t> 2.20031A0405-B.Sai Balaji</a:t>
            </a:r>
          </a:p>
          <a:p>
            <a:pPr algn="ctr">
              <a:lnSpc>
                <a:spcPts val="4900"/>
              </a:lnSpc>
            </a:pPr>
            <a:r>
              <a:rPr lang="en-US" sz="3500">
                <a:solidFill>
                  <a:srgbClr val="000000"/>
                </a:solidFill>
                <a:latin typeface="Canva Sans"/>
              </a:rPr>
              <a:t>         3.20031A0409-CH.Lokabhiram</a:t>
            </a:r>
          </a:p>
          <a:p>
            <a:pPr algn="ctr">
              <a:lnSpc>
                <a:spcPts val="4900"/>
              </a:lnSpc>
            </a:pPr>
            <a:r>
              <a:rPr lang="en-US" sz="3500" dirty="0">
                <a:solidFill>
                  <a:srgbClr val="000000"/>
                </a:solidFill>
                <a:latin typeface="Canva Sans"/>
              </a:rPr>
              <a:t>4.20031A0455-Y.Upendra</a:t>
            </a:r>
          </a:p>
        </p:txBody>
      </p:sp>
      <p:sp>
        <p:nvSpPr>
          <p:cNvPr id="8" name="TextBox 8"/>
          <p:cNvSpPr txBox="1"/>
          <p:nvPr/>
        </p:nvSpPr>
        <p:spPr>
          <a:xfrm>
            <a:off x="2606845" y="-37212"/>
            <a:ext cx="13836888" cy="2012950"/>
          </a:xfrm>
          <a:prstGeom prst="rect">
            <a:avLst/>
          </a:prstGeom>
        </p:spPr>
        <p:txBody>
          <a:bodyPr lIns="0" tIns="0" rIns="0" bIns="0" rtlCol="0" anchor="t">
            <a:spAutoFit/>
          </a:bodyPr>
          <a:lstStyle/>
          <a:p>
            <a:pPr algn="ctr">
              <a:lnSpc>
                <a:spcPts val="7000"/>
              </a:lnSpc>
            </a:pPr>
            <a:r>
              <a:rPr lang="en-US" sz="5000">
                <a:solidFill>
                  <a:srgbClr val="000000"/>
                </a:solidFill>
                <a:latin typeface="Times New Roman Bold"/>
              </a:rPr>
              <a:t>UNIVERSITY COLLEGE OF ENGINEERING</a:t>
            </a:r>
          </a:p>
          <a:p>
            <a:pPr algn="ctr">
              <a:lnSpc>
                <a:spcPts val="8400"/>
              </a:lnSpc>
            </a:pPr>
            <a:r>
              <a:rPr lang="en-US" sz="6000">
                <a:solidFill>
                  <a:srgbClr val="000000"/>
                </a:solidFill>
                <a:latin typeface="Times New Roman Bold"/>
              </a:rPr>
              <a:t>NARASARAOPET-JNTUK</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93440" y="-152400"/>
            <a:ext cx="13422789" cy="1369695"/>
          </a:xfrm>
          <a:prstGeom prst="rect">
            <a:avLst/>
          </a:prstGeom>
        </p:spPr>
        <p:txBody>
          <a:bodyPr lIns="0" tIns="0" rIns="0" bIns="0" rtlCol="0" anchor="t">
            <a:spAutoFit/>
          </a:bodyPr>
          <a:lstStyle/>
          <a:p>
            <a:pPr marL="0" lvl="0" indent="0">
              <a:lnSpc>
                <a:spcPts val="9599"/>
              </a:lnSpc>
            </a:pPr>
            <a:r>
              <a:rPr lang="en-US" sz="7999">
                <a:solidFill>
                  <a:srgbClr val="F6A110"/>
                </a:solidFill>
                <a:latin typeface="Times New Roman Semi-Bold"/>
              </a:rPr>
              <a:t>Algorithm</a:t>
            </a:r>
          </a:p>
        </p:txBody>
      </p:sp>
      <p:sp>
        <p:nvSpPr>
          <p:cNvPr id="3" name="TextBox 3"/>
          <p:cNvSpPr txBox="1"/>
          <p:nvPr/>
        </p:nvSpPr>
        <p:spPr>
          <a:xfrm>
            <a:off x="293440" y="541973"/>
            <a:ext cx="17688248" cy="14658975"/>
          </a:xfrm>
          <a:prstGeom prst="rect">
            <a:avLst/>
          </a:prstGeom>
        </p:spPr>
        <p:txBody>
          <a:bodyPr lIns="0" tIns="0" rIns="0" bIns="0" rtlCol="0" anchor="t">
            <a:spAutoFit/>
          </a:bodyPr>
          <a:lstStyle/>
          <a:p>
            <a:pPr>
              <a:lnSpc>
                <a:spcPts val="4056"/>
              </a:lnSpc>
            </a:pPr>
            <a:endParaRPr/>
          </a:p>
          <a:p>
            <a:pPr>
              <a:lnSpc>
                <a:spcPts val="3936"/>
              </a:lnSpc>
            </a:pPr>
            <a:r>
              <a:rPr lang="en-US" sz="3280">
                <a:solidFill>
                  <a:srgbClr val="000000"/>
                </a:solidFill>
                <a:latin typeface="Times New Roman Bold"/>
              </a:rPr>
              <a:t>STEP-6: Background Visitor Counter:</a:t>
            </a:r>
          </a:p>
          <a:p>
            <a:pPr marL="708153" lvl="1" indent="-354077">
              <a:lnSpc>
                <a:spcPts val="3936"/>
              </a:lnSpc>
              <a:buFont typeface="Arial"/>
              <a:buChar char="•"/>
            </a:pPr>
            <a:r>
              <a:rPr lang="en-US" sz="3280">
                <a:solidFill>
                  <a:srgbClr val="000000"/>
                </a:solidFill>
                <a:latin typeface="Times New Roman"/>
              </a:rPr>
              <a:t>Implement a function to continuously monitor the video stream for visitor movement.</a:t>
            </a:r>
          </a:p>
          <a:p>
            <a:pPr marL="708153" lvl="1" indent="-354077">
              <a:lnSpc>
                <a:spcPts val="3936"/>
              </a:lnSpc>
              <a:buFont typeface="Arial"/>
              <a:buChar char="•"/>
            </a:pPr>
            <a:r>
              <a:rPr lang="en-US" sz="3280">
                <a:solidFill>
                  <a:srgbClr val="000000"/>
                </a:solidFill>
                <a:latin typeface="Times New Roman"/>
              </a:rPr>
              <a:t>Track visitors' movement across predefined lines in the frame to count entries and exits.</a:t>
            </a:r>
          </a:p>
          <a:p>
            <a:pPr>
              <a:lnSpc>
                <a:spcPts val="3936"/>
              </a:lnSpc>
            </a:pPr>
            <a:r>
              <a:rPr lang="en-US" sz="3280">
                <a:solidFill>
                  <a:srgbClr val="000000"/>
                </a:solidFill>
                <a:latin typeface="Times New Roman Bold"/>
              </a:rPr>
              <a:t>STEP-7: Flask API:</a:t>
            </a:r>
          </a:p>
          <a:p>
            <a:pPr marL="708153" lvl="1" indent="-354077">
              <a:lnSpc>
                <a:spcPts val="3936"/>
              </a:lnSpc>
              <a:buFont typeface="Arial"/>
              <a:buChar char="•"/>
            </a:pPr>
            <a:r>
              <a:rPr lang="en-US" sz="3280">
                <a:solidFill>
                  <a:srgbClr val="000000"/>
                </a:solidFill>
                <a:latin typeface="Times New Roman"/>
              </a:rPr>
              <a:t>Define a Flask route (/visitor_count) to retrieve and display the current visitor count.</a:t>
            </a:r>
          </a:p>
          <a:p>
            <a:pPr marL="708153" lvl="1" indent="-354077">
              <a:lnSpc>
                <a:spcPts val="3936"/>
              </a:lnSpc>
              <a:buFont typeface="Arial"/>
              <a:buChar char="•"/>
            </a:pPr>
            <a:r>
              <a:rPr lang="en-US" sz="3280">
                <a:solidFill>
                  <a:srgbClr val="000000"/>
                </a:solidFill>
                <a:latin typeface="Times New Roman"/>
              </a:rPr>
              <a:t>Start the Flask app in a separate thread to handle HTTP requests concurrently.</a:t>
            </a:r>
          </a:p>
          <a:p>
            <a:pPr>
              <a:lnSpc>
                <a:spcPts val="3936"/>
              </a:lnSpc>
            </a:pPr>
            <a:r>
              <a:rPr lang="en-US" sz="3280">
                <a:solidFill>
                  <a:srgbClr val="000000"/>
                </a:solidFill>
                <a:latin typeface="Times New Roman Bold"/>
              </a:rPr>
              <a:t>STEP-8:</a:t>
            </a:r>
            <a:r>
              <a:rPr lang="en-US" sz="3280">
                <a:solidFill>
                  <a:srgbClr val="000000"/>
                </a:solidFill>
                <a:latin typeface="Times New Roman"/>
              </a:rPr>
              <a:t> </a:t>
            </a:r>
            <a:r>
              <a:rPr lang="en-US" sz="3280">
                <a:solidFill>
                  <a:srgbClr val="000000"/>
                </a:solidFill>
                <a:latin typeface="Times New Roman Bold"/>
              </a:rPr>
              <a:t>Personnel Accountability System:</a:t>
            </a:r>
          </a:p>
          <a:p>
            <a:pPr marL="708153" lvl="1" indent="-354077">
              <a:lnSpc>
                <a:spcPts val="3936"/>
              </a:lnSpc>
              <a:buFont typeface="Arial"/>
              <a:buChar char="•"/>
            </a:pPr>
            <a:r>
              <a:rPr lang="en-US" sz="3280">
                <a:solidFill>
                  <a:srgbClr val="000000"/>
                </a:solidFill>
                <a:latin typeface="Times New Roman"/>
              </a:rPr>
              <a:t>Apply background subtraction to detect moving objects (presumably visitors) in the frame.</a:t>
            </a:r>
          </a:p>
          <a:p>
            <a:pPr marL="708153" lvl="1" indent="-354077">
              <a:lnSpc>
                <a:spcPts val="3936"/>
              </a:lnSpc>
              <a:buFont typeface="Arial"/>
              <a:buChar char="•"/>
            </a:pPr>
            <a:r>
              <a:rPr lang="en-US" sz="3280">
                <a:solidFill>
                  <a:srgbClr val="000000"/>
                </a:solidFill>
                <a:latin typeface="Times New Roman"/>
              </a:rPr>
              <a:t>Detect when visitors cross predefined lines to count entries and exits and Update the visitor count accordingly.</a:t>
            </a:r>
          </a:p>
          <a:p>
            <a:pPr>
              <a:lnSpc>
                <a:spcPts val="3936"/>
              </a:lnSpc>
            </a:pPr>
            <a:r>
              <a:rPr lang="en-US" sz="3280">
                <a:solidFill>
                  <a:srgbClr val="000000"/>
                </a:solidFill>
                <a:latin typeface="Times New Roman"/>
              </a:rPr>
              <a:t> </a:t>
            </a:r>
            <a:r>
              <a:rPr lang="en-US" sz="3280">
                <a:solidFill>
                  <a:srgbClr val="000000"/>
                </a:solidFill>
                <a:latin typeface="Times New Roman Bold"/>
              </a:rPr>
              <a:t>STEP-9:</a:t>
            </a:r>
            <a:r>
              <a:rPr lang="en-US" sz="3280">
                <a:solidFill>
                  <a:srgbClr val="000000"/>
                </a:solidFill>
                <a:latin typeface="Times New Roman"/>
              </a:rPr>
              <a:t> </a:t>
            </a:r>
            <a:r>
              <a:rPr lang="en-US" sz="3280">
                <a:solidFill>
                  <a:srgbClr val="000000"/>
                </a:solidFill>
                <a:latin typeface="Times New Roman Semi-Bold"/>
              </a:rPr>
              <a:t>Checking for Crossing Lines</a:t>
            </a:r>
            <a:r>
              <a:rPr lang="en-US" sz="3280">
                <a:solidFill>
                  <a:srgbClr val="000000"/>
                </a:solidFill>
                <a:latin typeface="Times New Roman"/>
              </a:rPr>
              <a:t>:</a:t>
            </a:r>
          </a:p>
          <a:p>
            <a:pPr marL="708153" lvl="1" indent="-354077">
              <a:lnSpc>
                <a:spcPts val="3936"/>
              </a:lnSpc>
              <a:buFont typeface="Arial"/>
              <a:buChar char="•"/>
            </a:pPr>
            <a:r>
              <a:rPr lang="en-US" sz="3280">
                <a:solidFill>
                  <a:srgbClr val="000000"/>
                </a:solidFill>
                <a:latin typeface="Times New Roman"/>
              </a:rPr>
              <a:t>Specialized methods are implemented to detect when a person crosses predefined lines in frame.</a:t>
            </a:r>
          </a:p>
          <a:p>
            <a:pPr marL="708153" lvl="1" indent="-354077">
              <a:lnSpc>
                <a:spcPts val="3936"/>
              </a:lnSpc>
              <a:buFont typeface="Arial"/>
              <a:buChar char="•"/>
            </a:pPr>
            <a:r>
              <a:rPr lang="en-US" sz="3280">
                <a:solidFill>
                  <a:srgbClr val="000000"/>
                </a:solidFill>
                <a:latin typeface="Times New Roman"/>
              </a:rPr>
              <a:t>These methods facilitate the accurate counting of entries and exits as visitors move within the surveillance area.</a:t>
            </a:r>
          </a:p>
          <a:p>
            <a:pPr>
              <a:lnSpc>
                <a:spcPts val="3936"/>
              </a:lnSpc>
            </a:pPr>
            <a:r>
              <a:rPr lang="en-US" sz="3280">
                <a:solidFill>
                  <a:srgbClr val="000000"/>
                </a:solidFill>
                <a:latin typeface="Times New Roman Bold"/>
              </a:rPr>
              <a:t>STEP-10: Disparity Detection and Alerts:</a:t>
            </a:r>
          </a:p>
          <a:p>
            <a:pPr marL="708153" lvl="1" indent="-354077">
              <a:lnSpc>
                <a:spcPts val="3936"/>
              </a:lnSpc>
              <a:buFont typeface="Arial"/>
              <a:buChar char="•"/>
            </a:pPr>
            <a:r>
              <a:rPr lang="en-US" sz="3280">
                <a:solidFill>
                  <a:srgbClr val="000000"/>
                </a:solidFill>
                <a:latin typeface="Times New Roman"/>
              </a:rPr>
              <a:t>Attendance Comparison and push the count to the server.</a:t>
            </a:r>
          </a:p>
          <a:p>
            <a:pPr marL="708153" lvl="1" indent="-354077">
              <a:lnSpc>
                <a:spcPts val="3936"/>
              </a:lnSpc>
              <a:buFont typeface="Arial"/>
              <a:buChar char="•"/>
            </a:pPr>
            <a:r>
              <a:rPr lang="en-US" sz="3280">
                <a:solidFill>
                  <a:srgbClr val="000000"/>
                </a:solidFill>
                <a:latin typeface="Times New Roman"/>
              </a:rPr>
              <a:t>Officials with access to the server can get the count from the server.</a:t>
            </a:r>
          </a:p>
          <a:p>
            <a:pPr>
              <a:lnSpc>
                <a:spcPts val="4056"/>
              </a:lnSpc>
            </a:pPr>
            <a:endParaRPr lang="en-US" sz="3280">
              <a:solidFill>
                <a:srgbClr val="000000"/>
              </a:solidFill>
              <a:latin typeface="Times New Roman"/>
            </a:endParaRPr>
          </a:p>
          <a:p>
            <a:pPr>
              <a:lnSpc>
                <a:spcPts val="4056"/>
              </a:lnSpc>
            </a:pPr>
            <a:endParaRPr lang="en-US" sz="3280">
              <a:solidFill>
                <a:srgbClr val="000000"/>
              </a:solidFill>
              <a:latin typeface="Times New Roman"/>
            </a:endParaRPr>
          </a:p>
          <a:p>
            <a:pPr>
              <a:lnSpc>
                <a:spcPts val="4056"/>
              </a:lnSpc>
            </a:pPr>
            <a:endParaRPr lang="en-US" sz="3280">
              <a:solidFill>
                <a:srgbClr val="000000"/>
              </a:solidFill>
              <a:latin typeface="Times New Roman"/>
            </a:endParaRPr>
          </a:p>
          <a:p>
            <a:pPr>
              <a:lnSpc>
                <a:spcPts val="4056"/>
              </a:lnSpc>
            </a:pPr>
            <a:endParaRPr lang="en-US" sz="3280">
              <a:solidFill>
                <a:srgbClr val="000000"/>
              </a:solidFill>
              <a:latin typeface="Times New Roman"/>
            </a:endParaRPr>
          </a:p>
          <a:p>
            <a:pPr>
              <a:lnSpc>
                <a:spcPts val="4056"/>
              </a:lnSpc>
            </a:pPr>
            <a:r>
              <a:rPr lang="en-US" sz="3380">
                <a:solidFill>
                  <a:srgbClr val="000000"/>
                </a:solidFill>
                <a:latin typeface="Times New Roman Bold"/>
              </a:rPr>
              <a:t>      </a:t>
            </a:r>
          </a:p>
          <a:p>
            <a:pPr>
              <a:lnSpc>
                <a:spcPts val="4056"/>
              </a:lnSpc>
            </a:pPr>
            <a:endParaRPr lang="en-US" sz="3380">
              <a:solidFill>
                <a:srgbClr val="000000"/>
              </a:solidFill>
              <a:latin typeface="Times New Roman Bold"/>
            </a:endParaRPr>
          </a:p>
          <a:p>
            <a:pPr>
              <a:lnSpc>
                <a:spcPts val="4056"/>
              </a:lnSpc>
            </a:pPr>
            <a:endParaRPr lang="en-US" sz="3380">
              <a:solidFill>
                <a:srgbClr val="000000"/>
              </a:solidFill>
              <a:latin typeface="Times New Roman Bold"/>
            </a:endParaRPr>
          </a:p>
          <a:p>
            <a:pPr>
              <a:lnSpc>
                <a:spcPts val="4056"/>
              </a:lnSpc>
            </a:pPr>
            <a:endParaRPr lang="en-US" sz="3380">
              <a:solidFill>
                <a:srgbClr val="000000"/>
              </a:solidFill>
              <a:latin typeface="Times New Roman Bold"/>
            </a:endParaRPr>
          </a:p>
          <a:p>
            <a:pPr>
              <a:lnSpc>
                <a:spcPts val="4056"/>
              </a:lnSpc>
            </a:pPr>
            <a:endParaRPr lang="en-US" sz="3380">
              <a:solidFill>
                <a:srgbClr val="000000"/>
              </a:solidFill>
              <a:latin typeface="Times New Roman Bold"/>
            </a:endParaRPr>
          </a:p>
          <a:p>
            <a:pPr>
              <a:lnSpc>
                <a:spcPts val="4056"/>
              </a:lnSpc>
            </a:pPr>
            <a:endParaRPr lang="en-US" sz="3380">
              <a:solidFill>
                <a:srgbClr val="000000"/>
              </a:solidFill>
              <a:latin typeface="Times New Roman Bold"/>
            </a:endParaRPr>
          </a:p>
          <a:p>
            <a:pPr>
              <a:lnSpc>
                <a:spcPts val="4056"/>
              </a:lnSpc>
              <a:spcBef>
                <a:spcPct val="0"/>
              </a:spcBef>
            </a:pPr>
            <a:endParaRPr lang="en-US" sz="3380">
              <a:solidFill>
                <a:srgbClr val="000000"/>
              </a:solidFill>
              <a:latin typeface="Times New Roman Bo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grpSp>
        <p:nvGrpSpPr>
          <p:cNvPr id="3" name="Group 3"/>
          <p:cNvGrpSpPr/>
          <p:nvPr/>
        </p:nvGrpSpPr>
        <p:grpSpPr>
          <a:xfrm>
            <a:off x="3129132" y="2964640"/>
            <a:ext cx="2108653" cy="1103340"/>
            <a:chOff x="0" y="0"/>
            <a:chExt cx="555365" cy="290592"/>
          </a:xfrm>
        </p:grpSpPr>
        <p:sp>
          <p:nvSpPr>
            <p:cNvPr id="4" name="Freeform 4"/>
            <p:cNvSpPr/>
            <p:nvPr/>
          </p:nvSpPr>
          <p:spPr>
            <a:xfrm>
              <a:off x="0" y="0"/>
              <a:ext cx="555365" cy="290592"/>
            </a:xfrm>
            <a:custGeom>
              <a:avLst/>
              <a:gdLst/>
              <a:ahLst/>
              <a:cxnLst/>
              <a:rect l="l" t="t" r="r" b="b"/>
              <a:pathLst>
                <a:path w="555365" h="290592">
                  <a:moveTo>
                    <a:pt x="0" y="0"/>
                  </a:moveTo>
                  <a:lnTo>
                    <a:pt x="555365" y="0"/>
                  </a:lnTo>
                  <a:lnTo>
                    <a:pt x="555365" y="290592"/>
                  </a:lnTo>
                  <a:lnTo>
                    <a:pt x="0" y="290592"/>
                  </a:lnTo>
                  <a:close/>
                </a:path>
              </a:pathLst>
            </a:custGeom>
            <a:solidFill>
              <a:srgbClr val="FFFFFF"/>
            </a:solidFill>
          </p:spPr>
        </p:sp>
        <p:sp>
          <p:nvSpPr>
            <p:cNvPr id="5" name="TextBox 5"/>
            <p:cNvSpPr txBox="1"/>
            <p:nvPr/>
          </p:nvSpPr>
          <p:spPr>
            <a:xfrm>
              <a:off x="0" y="-38100"/>
              <a:ext cx="555365" cy="328692"/>
            </a:xfrm>
            <a:prstGeom prst="rect">
              <a:avLst/>
            </a:prstGeom>
          </p:spPr>
          <p:txBody>
            <a:bodyPr lIns="50800" tIns="50800" rIns="50800" bIns="50800" rtlCol="0" anchor="ctr"/>
            <a:lstStyle/>
            <a:p>
              <a:pPr algn="ctr">
                <a:lnSpc>
                  <a:spcPts val="2659"/>
                </a:lnSpc>
              </a:pPr>
              <a:r>
                <a:rPr lang="en-US" sz="1899">
                  <a:solidFill>
                    <a:srgbClr val="000000"/>
                  </a:solidFill>
                  <a:latin typeface="Canva Sans"/>
                </a:rPr>
                <a:t>Preprocessing</a:t>
              </a:r>
            </a:p>
          </p:txBody>
        </p:sp>
      </p:grpSp>
      <p:sp>
        <p:nvSpPr>
          <p:cNvPr id="6" name="AutoShape 6"/>
          <p:cNvSpPr/>
          <p:nvPr/>
        </p:nvSpPr>
        <p:spPr>
          <a:xfrm flipH="1">
            <a:off x="4320496" y="2249736"/>
            <a:ext cx="0" cy="714904"/>
          </a:xfrm>
          <a:prstGeom prst="line">
            <a:avLst/>
          </a:prstGeom>
          <a:ln w="38100" cap="flat">
            <a:solidFill>
              <a:srgbClr val="000000"/>
            </a:solidFill>
            <a:prstDash val="solid"/>
            <a:headEnd type="none" w="sm" len="sm"/>
            <a:tailEnd type="arrow" w="med" len="sm"/>
          </a:ln>
        </p:spPr>
      </p:sp>
      <p:sp>
        <p:nvSpPr>
          <p:cNvPr id="7" name="AutoShape 7"/>
          <p:cNvSpPr/>
          <p:nvPr/>
        </p:nvSpPr>
        <p:spPr>
          <a:xfrm flipV="1">
            <a:off x="9876097" y="1536235"/>
            <a:ext cx="1480285" cy="0"/>
          </a:xfrm>
          <a:prstGeom prst="line">
            <a:avLst/>
          </a:prstGeom>
          <a:ln w="38100" cap="flat">
            <a:solidFill>
              <a:srgbClr val="000000"/>
            </a:solidFill>
            <a:prstDash val="solid"/>
            <a:headEnd type="none" w="sm" len="sm"/>
            <a:tailEnd type="arrow" w="med" len="sm"/>
          </a:ln>
        </p:spPr>
      </p:sp>
      <p:grpSp>
        <p:nvGrpSpPr>
          <p:cNvPr id="8" name="Group 8"/>
          <p:cNvGrpSpPr/>
          <p:nvPr/>
        </p:nvGrpSpPr>
        <p:grpSpPr>
          <a:xfrm>
            <a:off x="3129132" y="1146396"/>
            <a:ext cx="2127703" cy="1103340"/>
            <a:chOff x="0" y="0"/>
            <a:chExt cx="560383" cy="290592"/>
          </a:xfrm>
        </p:grpSpPr>
        <p:sp>
          <p:nvSpPr>
            <p:cNvPr id="9" name="Freeform 9"/>
            <p:cNvSpPr/>
            <p:nvPr/>
          </p:nvSpPr>
          <p:spPr>
            <a:xfrm>
              <a:off x="0" y="0"/>
              <a:ext cx="560383" cy="290592"/>
            </a:xfrm>
            <a:custGeom>
              <a:avLst/>
              <a:gdLst/>
              <a:ahLst/>
              <a:cxnLst/>
              <a:rect l="l" t="t" r="r" b="b"/>
              <a:pathLst>
                <a:path w="560383" h="290592">
                  <a:moveTo>
                    <a:pt x="0" y="0"/>
                  </a:moveTo>
                  <a:lnTo>
                    <a:pt x="560383" y="0"/>
                  </a:lnTo>
                  <a:lnTo>
                    <a:pt x="560383" y="290592"/>
                  </a:lnTo>
                  <a:lnTo>
                    <a:pt x="0" y="290592"/>
                  </a:lnTo>
                  <a:close/>
                </a:path>
              </a:pathLst>
            </a:custGeom>
            <a:solidFill>
              <a:srgbClr val="FFFFFF"/>
            </a:solidFill>
          </p:spPr>
        </p:sp>
        <p:sp>
          <p:nvSpPr>
            <p:cNvPr id="10" name="TextBox 10"/>
            <p:cNvSpPr txBox="1"/>
            <p:nvPr/>
          </p:nvSpPr>
          <p:spPr>
            <a:xfrm>
              <a:off x="0" y="-38100"/>
              <a:ext cx="560383" cy="328692"/>
            </a:xfrm>
            <a:prstGeom prst="rect">
              <a:avLst/>
            </a:prstGeom>
          </p:spPr>
          <p:txBody>
            <a:bodyPr lIns="50800" tIns="50800" rIns="50800" bIns="50800" rtlCol="0" anchor="ctr"/>
            <a:lstStyle/>
            <a:p>
              <a:pPr algn="ctr">
                <a:lnSpc>
                  <a:spcPts val="2659"/>
                </a:lnSpc>
              </a:pPr>
              <a:r>
                <a:rPr lang="en-US" sz="1899">
                  <a:solidFill>
                    <a:srgbClr val="000000"/>
                  </a:solidFill>
                  <a:latin typeface="Canva Sans"/>
                </a:rPr>
                <a:t>Start</a:t>
              </a:r>
            </a:p>
          </p:txBody>
        </p:sp>
      </p:grpSp>
      <p:sp>
        <p:nvSpPr>
          <p:cNvPr id="11" name="AutoShape 11"/>
          <p:cNvSpPr/>
          <p:nvPr/>
        </p:nvSpPr>
        <p:spPr>
          <a:xfrm flipH="1">
            <a:off x="4320496" y="4067980"/>
            <a:ext cx="0" cy="714904"/>
          </a:xfrm>
          <a:prstGeom prst="line">
            <a:avLst/>
          </a:prstGeom>
          <a:ln w="38100" cap="flat">
            <a:solidFill>
              <a:srgbClr val="000000"/>
            </a:solidFill>
            <a:prstDash val="solid"/>
            <a:headEnd type="none" w="sm" len="sm"/>
            <a:tailEnd type="arrow" w="med" len="sm"/>
          </a:ln>
        </p:spPr>
      </p:sp>
      <p:grpSp>
        <p:nvGrpSpPr>
          <p:cNvPr id="12" name="Group 12"/>
          <p:cNvGrpSpPr/>
          <p:nvPr/>
        </p:nvGrpSpPr>
        <p:grpSpPr>
          <a:xfrm>
            <a:off x="3129132" y="7214263"/>
            <a:ext cx="2212125" cy="1448746"/>
            <a:chOff x="0" y="0"/>
            <a:chExt cx="582617" cy="381563"/>
          </a:xfrm>
        </p:grpSpPr>
        <p:sp>
          <p:nvSpPr>
            <p:cNvPr id="13" name="Freeform 13"/>
            <p:cNvSpPr/>
            <p:nvPr/>
          </p:nvSpPr>
          <p:spPr>
            <a:xfrm>
              <a:off x="0" y="0"/>
              <a:ext cx="582617" cy="381563"/>
            </a:xfrm>
            <a:custGeom>
              <a:avLst/>
              <a:gdLst/>
              <a:ahLst/>
              <a:cxnLst/>
              <a:rect l="l" t="t" r="r" b="b"/>
              <a:pathLst>
                <a:path w="582617" h="381563">
                  <a:moveTo>
                    <a:pt x="0" y="0"/>
                  </a:moveTo>
                  <a:lnTo>
                    <a:pt x="582617" y="0"/>
                  </a:lnTo>
                  <a:lnTo>
                    <a:pt x="582617" y="381563"/>
                  </a:lnTo>
                  <a:lnTo>
                    <a:pt x="0" y="381563"/>
                  </a:lnTo>
                  <a:close/>
                </a:path>
              </a:pathLst>
            </a:custGeom>
            <a:solidFill>
              <a:srgbClr val="FFFFFF"/>
            </a:solidFill>
          </p:spPr>
        </p:sp>
        <p:sp>
          <p:nvSpPr>
            <p:cNvPr id="14" name="TextBox 14"/>
            <p:cNvSpPr txBox="1"/>
            <p:nvPr/>
          </p:nvSpPr>
          <p:spPr>
            <a:xfrm>
              <a:off x="0" y="-38100"/>
              <a:ext cx="582617" cy="419663"/>
            </a:xfrm>
            <a:prstGeom prst="rect">
              <a:avLst/>
            </a:prstGeom>
          </p:spPr>
          <p:txBody>
            <a:bodyPr lIns="50800" tIns="50800" rIns="50800" bIns="50800" rtlCol="0" anchor="ctr"/>
            <a:lstStyle/>
            <a:p>
              <a:pPr algn="ctr">
                <a:lnSpc>
                  <a:spcPts val="2659"/>
                </a:lnSpc>
              </a:pPr>
              <a:r>
                <a:rPr lang="en-US" sz="1899">
                  <a:solidFill>
                    <a:srgbClr val="000000"/>
                  </a:solidFill>
                  <a:latin typeface="Canva Sans"/>
                </a:rPr>
                <a:t>Extract and Feed features into LSTM for classification</a:t>
              </a:r>
            </a:p>
          </p:txBody>
        </p:sp>
      </p:grpSp>
      <p:sp>
        <p:nvSpPr>
          <p:cNvPr id="15" name="Freeform 15"/>
          <p:cNvSpPr/>
          <p:nvPr/>
        </p:nvSpPr>
        <p:spPr>
          <a:xfrm>
            <a:off x="3158162" y="4782355"/>
            <a:ext cx="2286567" cy="1717004"/>
          </a:xfrm>
          <a:custGeom>
            <a:avLst/>
            <a:gdLst/>
            <a:ahLst/>
            <a:cxnLst/>
            <a:rect l="l" t="t" r="r" b="b"/>
            <a:pathLst>
              <a:path w="2286567" h="1717004">
                <a:moveTo>
                  <a:pt x="0" y="0"/>
                </a:moveTo>
                <a:lnTo>
                  <a:pt x="2286567" y="0"/>
                </a:lnTo>
                <a:lnTo>
                  <a:pt x="2286567" y="1717004"/>
                </a:lnTo>
                <a:lnTo>
                  <a:pt x="0" y="171700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6" name="AutoShape 16"/>
          <p:cNvSpPr/>
          <p:nvPr/>
        </p:nvSpPr>
        <p:spPr>
          <a:xfrm flipH="1">
            <a:off x="4310971" y="6499359"/>
            <a:ext cx="0" cy="714904"/>
          </a:xfrm>
          <a:prstGeom prst="line">
            <a:avLst/>
          </a:prstGeom>
          <a:ln w="38100" cap="flat">
            <a:solidFill>
              <a:srgbClr val="000000"/>
            </a:solidFill>
            <a:prstDash val="solid"/>
            <a:headEnd type="none" w="sm" len="sm"/>
            <a:tailEnd type="arrow" w="med" len="sm"/>
          </a:ln>
        </p:spPr>
      </p:sp>
      <p:sp>
        <p:nvSpPr>
          <p:cNvPr id="17" name="TextBox 17"/>
          <p:cNvSpPr txBox="1"/>
          <p:nvPr/>
        </p:nvSpPr>
        <p:spPr>
          <a:xfrm>
            <a:off x="5256835" y="5079589"/>
            <a:ext cx="958726" cy="448311"/>
          </a:xfrm>
          <a:prstGeom prst="rect">
            <a:avLst/>
          </a:prstGeom>
        </p:spPr>
        <p:txBody>
          <a:bodyPr lIns="0" tIns="0" rIns="0" bIns="0" rtlCol="0" anchor="t">
            <a:spAutoFit/>
          </a:bodyPr>
          <a:lstStyle/>
          <a:p>
            <a:pPr algn="ctr">
              <a:lnSpc>
                <a:spcPts val="3639"/>
              </a:lnSpc>
              <a:spcBef>
                <a:spcPct val="0"/>
              </a:spcBef>
            </a:pPr>
            <a:r>
              <a:rPr lang="en-US" sz="2599">
                <a:solidFill>
                  <a:srgbClr val="000000"/>
                </a:solidFill>
                <a:latin typeface="Canva Sans Bold"/>
              </a:rPr>
              <a:t>NO</a:t>
            </a:r>
          </a:p>
        </p:txBody>
      </p:sp>
      <p:sp>
        <p:nvSpPr>
          <p:cNvPr id="18" name="AutoShape 18"/>
          <p:cNvSpPr/>
          <p:nvPr/>
        </p:nvSpPr>
        <p:spPr>
          <a:xfrm>
            <a:off x="5444729" y="5659907"/>
            <a:ext cx="714904" cy="0"/>
          </a:xfrm>
          <a:prstGeom prst="line">
            <a:avLst/>
          </a:prstGeom>
          <a:ln w="38100" cap="flat">
            <a:solidFill>
              <a:srgbClr val="000000"/>
            </a:solidFill>
            <a:prstDash val="solid"/>
            <a:headEnd type="none" w="sm" len="sm"/>
            <a:tailEnd type="arrow" w="med" len="sm"/>
          </a:ln>
        </p:spPr>
      </p:sp>
      <p:grpSp>
        <p:nvGrpSpPr>
          <p:cNvPr id="19" name="Group 19"/>
          <p:cNvGrpSpPr/>
          <p:nvPr/>
        </p:nvGrpSpPr>
        <p:grpSpPr>
          <a:xfrm>
            <a:off x="6159633" y="5143500"/>
            <a:ext cx="1627565" cy="1082914"/>
            <a:chOff x="0" y="0"/>
            <a:chExt cx="428659" cy="285212"/>
          </a:xfrm>
        </p:grpSpPr>
        <p:sp>
          <p:nvSpPr>
            <p:cNvPr id="20" name="Freeform 20"/>
            <p:cNvSpPr/>
            <p:nvPr/>
          </p:nvSpPr>
          <p:spPr>
            <a:xfrm>
              <a:off x="0" y="0"/>
              <a:ext cx="428659" cy="285212"/>
            </a:xfrm>
            <a:custGeom>
              <a:avLst/>
              <a:gdLst/>
              <a:ahLst/>
              <a:cxnLst/>
              <a:rect l="l" t="t" r="r" b="b"/>
              <a:pathLst>
                <a:path w="428659" h="285212">
                  <a:moveTo>
                    <a:pt x="0" y="0"/>
                  </a:moveTo>
                  <a:lnTo>
                    <a:pt x="428659" y="0"/>
                  </a:lnTo>
                  <a:lnTo>
                    <a:pt x="428659" y="285212"/>
                  </a:lnTo>
                  <a:lnTo>
                    <a:pt x="0" y="285212"/>
                  </a:lnTo>
                  <a:close/>
                </a:path>
              </a:pathLst>
            </a:custGeom>
            <a:solidFill>
              <a:srgbClr val="FFFFFF"/>
            </a:solidFill>
          </p:spPr>
        </p:sp>
        <p:sp>
          <p:nvSpPr>
            <p:cNvPr id="21" name="TextBox 21"/>
            <p:cNvSpPr txBox="1"/>
            <p:nvPr/>
          </p:nvSpPr>
          <p:spPr>
            <a:xfrm>
              <a:off x="0" y="-38100"/>
              <a:ext cx="428659" cy="323312"/>
            </a:xfrm>
            <a:prstGeom prst="rect">
              <a:avLst/>
            </a:prstGeom>
          </p:spPr>
          <p:txBody>
            <a:bodyPr lIns="50800" tIns="50800" rIns="50800" bIns="50800" rtlCol="0" anchor="ctr"/>
            <a:lstStyle/>
            <a:p>
              <a:pPr algn="ctr">
                <a:lnSpc>
                  <a:spcPts val="2659"/>
                </a:lnSpc>
              </a:pPr>
              <a:r>
                <a:rPr lang="en-US" sz="1899">
                  <a:solidFill>
                    <a:srgbClr val="000000"/>
                  </a:solidFill>
                  <a:latin typeface="Canva Sans"/>
                </a:rPr>
                <a:t>End</a:t>
              </a:r>
            </a:p>
          </p:txBody>
        </p:sp>
      </p:grpSp>
      <p:sp>
        <p:nvSpPr>
          <p:cNvPr id="22" name="AutoShape 22"/>
          <p:cNvSpPr/>
          <p:nvPr/>
        </p:nvSpPr>
        <p:spPr>
          <a:xfrm>
            <a:off x="5341257" y="7957686"/>
            <a:ext cx="4534674" cy="0"/>
          </a:xfrm>
          <a:prstGeom prst="line">
            <a:avLst/>
          </a:prstGeom>
          <a:ln w="38100" cap="flat">
            <a:solidFill>
              <a:srgbClr val="000000"/>
            </a:solidFill>
            <a:prstDash val="solid"/>
            <a:headEnd type="none" w="sm" len="sm"/>
            <a:tailEnd type="none" w="sm" len="sm"/>
          </a:ln>
        </p:spPr>
      </p:sp>
      <p:sp>
        <p:nvSpPr>
          <p:cNvPr id="23" name="AutoShape 23"/>
          <p:cNvSpPr/>
          <p:nvPr/>
        </p:nvSpPr>
        <p:spPr>
          <a:xfrm>
            <a:off x="9856881" y="1536235"/>
            <a:ext cx="19050" cy="6402401"/>
          </a:xfrm>
          <a:prstGeom prst="line">
            <a:avLst/>
          </a:prstGeom>
          <a:ln w="38100" cap="flat">
            <a:solidFill>
              <a:srgbClr val="000000"/>
            </a:solidFill>
            <a:prstDash val="solid"/>
            <a:headEnd type="none" w="sm" len="sm"/>
            <a:tailEnd type="none" w="sm" len="sm"/>
          </a:ln>
        </p:spPr>
      </p:sp>
      <p:sp>
        <p:nvSpPr>
          <p:cNvPr id="24" name="Freeform 24"/>
          <p:cNvSpPr/>
          <p:nvPr/>
        </p:nvSpPr>
        <p:spPr>
          <a:xfrm>
            <a:off x="11356382" y="677733"/>
            <a:ext cx="2177716" cy="1635267"/>
          </a:xfrm>
          <a:custGeom>
            <a:avLst/>
            <a:gdLst/>
            <a:ahLst/>
            <a:cxnLst/>
            <a:rect l="l" t="t" r="r" b="b"/>
            <a:pathLst>
              <a:path w="2177716" h="1635267">
                <a:moveTo>
                  <a:pt x="0" y="0"/>
                </a:moveTo>
                <a:lnTo>
                  <a:pt x="2177716" y="0"/>
                </a:lnTo>
                <a:lnTo>
                  <a:pt x="2177716" y="1635266"/>
                </a:lnTo>
                <a:lnTo>
                  <a:pt x="0" y="163526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25" name="TextBox 25"/>
          <p:cNvSpPr txBox="1"/>
          <p:nvPr/>
        </p:nvSpPr>
        <p:spPr>
          <a:xfrm>
            <a:off x="11443672" y="1322226"/>
            <a:ext cx="1894284" cy="280670"/>
          </a:xfrm>
          <a:prstGeom prst="rect">
            <a:avLst/>
          </a:prstGeom>
        </p:spPr>
        <p:txBody>
          <a:bodyPr lIns="0" tIns="0" rIns="0" bIns="0" rtlCol="0" anchor="t">
            <a:spAutoFit/>
          </a:bodyPr>
          <a:lstStyle/>
          <a:p>
            <a:pPr algn="ctr">
              <a:lnSpc>
                <a:spcPts val="2380"/>
              </a:lnSpc>
              <a:spcBef>
                <a:spcPct val="0"/>
              </a:spcBef>
            </a:pPr>
            <a:r>
              <a:rPr lang="en-US" sz="1700">
                <a:solidFill>
                  <a:srgbClr val="000000"/>
                </a:solidFill>
                <a:latin typeface="Canva Sans"/>
              </a:rPr>
              <a:t>Is it an actual fire?</a:t>
            </a:r>
          </a:p>
        </p:txBody>
      </p:sp>
      <p:sp>
        <p:nvSpPr>
          <p:cNvPr id="26" name="TextBox 26"/>
          <p:cNvSpPr txBox="1"/>
          <p:nvPr/>
        </p:nvSpPr>
        <p:spPr>
          <a:xfrm>
            <a:off x="-2162942" y="-17145"/>
            <a:ext cx="11728071" cy="1045845"/>
          </a:xfrm>
          <a:prstGeom prst="rect">
            <a:avLst/>
          </a:prstGeom>
        </p:spPr>
        <p:txBody>
          <a:bodyPr lIns="0" tIns="0" rIns="0" bIns="0" rtlCol="0" anchor="t">
            <a:spAutoFit/>
          </a:bodyPr>
          <a:lstStyle/>
          <a:p>
            <a:pPr algn="ctr">
              <a:lnSpc>
                <a:spcPts val="7200"/>
              </a:lnSpc>
              <a:spcBef>
                <a:spcPct val="0"/>
              </a:spcBef>
            </a:pPr>
            <a:r>
              <a:rPr lang="en-US" sz="6000">
                <a:solidFill>
                  <a:srgbClr val="000000"/>
                </a:solidFill>
                <a:latin typeface="Times New Roman Semi-Bold"/>
              </a:rPr>
              <a:t>FLOWCHART</a:t>
            </a:r>
          </a:p>
        </p:txBody>
      </p:sp>
      <p:sp>
        <p:nvSpPr>
          <p:cNvPr id="27" name="TextBox 27"/>
          <p:cNvSpPr txBox="1"/>
          <p:nvPr/>
        </p:nvSpPr>
        <p:spPr>
          <a:xfrm>
            <a:off x="9139238" y="4813524"/>
            <a:ext cx="9525" cy="323215"/>
          </a:xfrm>
          <a:prstGeom prst="rect">
            <a:avLst/>
          </a:prstGeom>
        </p:spPr>
        <p:txBody>
          <a:bodyPr lIns="0" tIns="0" rIns="0" bIns="0" rtlCol="0" anchor="t">
            <a:spAutoFit/>
          </a:bodyPr>
          <a:lstStyle/>
          <a:p>
            <a:pPr algn="ctr">
              <a:lnSpc>
                <a:spcPts val="2659"/>
              </a:lnSpc>
              <a:spcBef>
                <a:spcPct val="0"/>
              </a:spcBef>
            </a:pPr>
            <a:endParaRPr/>
          </a:p>
        </p:txBody>
      </p:sp>
      <p:sp>
        <p:nvSpPr>
          <p:cNvPr id="28" name="TextBox 28"/>
          <p:cNvSpPr txBox="1"/>
          <p:nvPr/>
        </p:nvSpPr>
        <p:spPr>
          <a:xfrm>
            <a:off x="2099658" y="2346203"/>
            <a:ext cx="2058948" cy="464820"/>
          </a:xfrm>
          <a:prstGeom prst="rect">
            <a:avLst/>
          </a:prstGeom>
        </p:spPr>
        <p:txBody>
          <a:bodyPr lIns="0" tIns="0" rIns="0" bIns="0" rtlCol="0" anchor="t">
            <a:spAutoFit/>
          </a:bodyPr>
          <a:lstStyle/>
          <a:p>
            <a:pPr algn="ctr">
              <a:lnSpc>
                <a:spcPts val="3780"/>
              </a:lnSpc>
            </a:pPr>
            <a:r>
              <a:rPr lang="en-US" sz="2700">
                <a:solidFill>
                  <a:srgbClr val="000000"/>
                </a:solidFill>
                <a:latin typeface="Canva Sans"/>
              </a:rPr>
              <a:t>Input(Video)</a:t>
            </a:r>
          </a:p>
        </p:txBody>
      </p:sp>
      <p:sp>
        <p:nvSpPr>
          <p:cNvPr id="29" name="TextBox 29"/>
          <p:cNvSpPr txBox="1"/>
          <p:nvPr/>
        </p:nvSpPr>
        <p:spPr>
          <a:xfrm>
            <a:off x="3365107" y="5320817"/>
            <a:ext cx="1853628" cy="611505"/>
          </a:xfrm>
          <a:prstGeom prst="rect">
            <a:avLst/>
          </a:prstGeom>
        </p:spPr>
        <p:txBody>
          <a:bodyPr lIns="0" tIns="0" rIns="0" bIns="0" rtlCol="0" anchor="t">
            <a:spAutoFit/>
          </a:bodyPr>
          <a:lstStyle/>
          <a:p>
            <a:pPr algn="ctr">
              <a:lnSpc>
                <a:spcPts val="2520"/>
              </a:lnSpc>
              <a:spcBef>
                <a:spcPct val="0"/>
              </a:spcBef>
            </a:pPr>
            <a:r>
              <a:rPr lang="en-US" sz="1800">
                <a:solidFill>
                  <a:srgbClr val="000000"/>
                </a:solidFill>
                <a:latin typeface="Canva Sans"/>
              </a:rPr>
              <a:t>Are fire regions detected?</a:t>
            </a:r>
          </a:p>
        </p:txBody>
      </p:sp>
      <p:sp>
        <p:nvSpPr>
          <p:cNvPr id="30" name="TextBox 30"/>
          <p:cNvSpPr txBox="1"/>
          <p:nvPr/>
        </p:nvSpPr>
        <p:spPr>
          <a:xfrm>
            <a:off x="3158162" y="6556509"/>
            <a:ext cx="958726" cy="448311"/>
          </a:xfrm>
          <a:prstGeom prst="rect">
            <a:avLst/>
          </a:prstGeom>
        </p:spPr>
        <p:txBody>
          <a:bodyPr lIns="0" tIns="0" rIns="0" bIns="0" rtlCol="0" anchor="t">
            <a:spAutoFit/>
          </a:bodyPr>
          <a:lstStyle/>
          <a:p>
            <a:pPr algn="ctr">
              <a:lnSpc>
                <a:spcPts val="3639"/>
              </a:lnSpc>
              <a:spcBef>
                <a:spcPct val="0"/>
              </a:spcBef>
            </a:pPr>
            <a:r>
              <a:rPr lang="en-US" sz="2599">
                <a:solidFill>
                  <a:srgbClr val="000000"/>
                </a:solidFill>
                <a:latin typeface="Canva Sans Bold"/>
              </a:rPr>
              <a:t>YES</a:t>
            </a:r>
          </a:p>
        </p:txBody>
      </p:sp>
      <p:sp>
        <p:nvSpPr>
          <p:cNvPr id="31" name="AutoShape 31"/>
          <p:cNvSpPr/>
          <p:nvPr/>
        </p:nvSpPr>
        <p:spPr>
          <a:xfrm>
            <a:off x="12428915" y="2312999"/>
            <a:ext cx="0" cy="714904"/>
          </a:xfrm>
          <a:prstGeom prst="line">
            <a:avLst/>
          </a:prstGeom>
          <a:ln w="38100" cap="flat">
            <a:solidFill>
              <a:srgbClr val="000000"/>
            </a:solidFill>
            <a:prstDash val="solid"/>
            <a:headEnd type="none" w="sm" len="sm"/>
            <a:tailEnd type="arrow" w="med" len="sm"/>
          </a:ln>
        </p:spPr>
      </p:sp>
      <p:sp>
        <p:nvSpPr>
          <p:cNvPr id="32" name="TextBox 32"/>
          <p:cNvSpPr txBox="1"/>
          <p:nvPr/>
        </p:nvSpPr>
        <p:spPr>
          <a:xfrm>
            <a:off x="11559990" y="2516330"/>
            <a:ext cx="958726" cy="448311"/>
          </a:xfrm>
          <a:prstGeom prst="rect">
            <a:avLst/>
          </a:prstGeom>
        </p:spPr>
        <p:txBody>
          <a:bodyPr lIns="0" tIns="0" rIns="0" bIns="0" rtlCol="0" anchor="t">
            <a:spAutoFit/>
          </a:bodyPr>
          <a:lstStyle/>
          <a:p>
            <a:pPr algn="ctr">
              <a:lnSpc>
                <a:spcPts val="3639"/>
              </a:lnSpc>
              <a:spcBef>
                <a:spcPct val="0"/>
              </a:spcBef>
            </a:pPr>
            <a:r>
              <a:rPr lang="en-US" sz="2599">
                <a:solidFill>
                  <a:srgbClr val="000000"/>
                </a:solidFill>
                <a:latin typeface="Canva Sans Bold"/>
              </a:rPr>
              <a:t>YES</a:t>
            </a:r>
          </a:p>
        </p:txBody>
      </p:sp>
      <p:grpSp>
        <p:nvGrpSpPr>
          <p:cNvPr id="33" name="Group 33"/>
          <p:cNvGrpSpPr/>
          <p:nvPr/>
        </p:nvGrpSpPr>
        <p:grpSpPr>
          <a:xfrm>
            <a:off x="10996290" y="3027903"/>
            <a:ext cx="2827148" cy="1017209"/>
            <a:chOff x="0" y="0"/>
            <a:chExt cx="744599" cy="267907"/>
          </a:xfrm>
        </p:grpSpPr>
        <p:sp>
          <p:nvSpPr>
            <p:cNvPr id="34" name="Freeform 34"/>
            <p:cNvSpPr/>
            <p:nvPr/>
          </p:nvSpPr>
          <p:spPr>
            <a:xfrm>
              <a:off x="0" y="0"/>
              <a:ext cx="744599" cy="267907"/>
            </a:xfrm>
            <a:custGeom>
              <a:avLst/>
              <a:gdLst/>
              <a:ahLst/>
              <a:cxnLst/>
              <a:rect l="l" t="t" r="r" b="b"/>
              <a:pathLst>
                <a:path w="744599" h="267907">
                  <a:moveTo>
                    <a:pt x="0" y="0"/>
                  </a:moveTo>
                  <a:lnTo>
                    <a:pt x="744599" y="0"/>
                  </a:lnTo>
                  <a:lnTo>
                    <a:pt x="744599" y="267907"/>
                  </a:lnTo>
                  <a:lnTo>
                    <a:pt x="0" y="267907"/>
                  </a:lnTo>
                  <a:close/>
                </a:path>
              </a:pathLst>
            </a:custGeom>
            <a:solidFill>
              <a:srgbClr val="FFFFFF"/>
            </a:solidFill>
          </p:spPr>
        </p:sp>
        <p:sp>
          <p:nvSpPr>
            <p:cNvPr id="35" name="TextBox 35"/>
            <p:cNvSpPr txBox="1"/>
            <p:nvPr/>
          </p:nvSpPr>
          <p:spPr>
            <a:xfrm>
              <a:off x="0" y="-28575"/>
              <a:ext cx="744599" cy="296482"/>
            </a:xfrm>
            <a:prstGeom prst="rect">
              <a:avLst/>
            </a:prstGeom>
          </p:spPr>
          <p:txBody>
            <a:bodyPr lIns="50800" tIns="50800" rIns="50800" bIns="50800" rtlCol="0" anchor="ctr"/>
            <a:lstStyle/>
            <a:p>
              <a:pPr algn="ctr">
                <a:lnSpc>
                  <a:spcPts val="2380"/>
                </a:lnSpc>
              </a:pPr>
              <a:r>
                <a:rPr lang="en-US" sz="1700">
                  <a:solidFill>
                    <a:srgbClr val="000000"/>
                  </a:solidFill>
                  <a:latin typeface="Canva Sans"/>
                </a:rPr>
                <a:t>Trigger emergency alarm and send email notification</a:t>
              </a:r>
            </a:p>
          </p:txBody>
        </p:sp>
      </p:grpSp>
      <p:sp>
        <p:nvSpPr>
          <p:cNvPr id="36" name="AutoShape 36"/>
          <p:cNvSpPr/>
          <p:nvPr/>
        </p:nvSpPr>
        <p:spPr>
          <a:xfrm>
            <a:off x="13531567" y="1544009"/>
            <a:ext cx="1097443" cy="0"/>
          </a:xfrm>
          <a:prstGeom prst="line">
            <a:avLst/>
          </a:prstGeom>
          <a:ln w="38100" cap="flat">
            <a:solidFill>
              <a:srgbClr val="000000"/>
            </a:solidFill>
            <a:prstDash val="solid"/>
            <a:headEnd type="none" w="sm" len="sm"/>
            <a:tailEnd type="arrow" w="med" len="sm"/>
          </a:ln>
        </p:spPr>
      </p:sp>
      <p:sp>
        <p:nvSpPr>
          <p:cNvPr id="37" name="TextBox 37"/>
          <p:cNvSpPr txBox="1"/>
          <p:nvPr/>
        </p:nvSpPr>
        <p:spPr>
          <a:xfrm>
            <a:off x="13642950" y="971550"/>
            <a:ext cx="958726" cy="448311"/>
          </a:xfrm>
          <a:prstGeom prst="rect">
            <a:avLst/>
          </a:prstGeom>
        </p:spPr>
        <p:txBody>
          <a:bodyPr lIns="0" tIns="0" rIns="0" bIns="0" rtlCol="0" anchor="t">
            <a:spAutoFit/>
          </a:bodyPr>
          <a:lstStyle/>
          <a:p>
            <a:pPr algn="ctr">
              <a:lnSpc>
                <a:spcPts val="3639"/>
              </a:lnSpc>
              <a:spcBef>
                <a:spcPct val="0"/>
              </a:spcBef>
            </a:pPr>
            <a:r>
              <a:rPr lang="en-US" sz="2599">
                <a:solidFill>
                  <a:srgbClr val="000000"/>
                </a:solidFill>
                <a:latin typeface="Canva Sans Bold"/>
              </a:rPr>
              <a:t>NO</a:t>
            </a:r>
          </a:p>
        </p:txBody>
      </p:sp>
      <p:sp>
        <p:nvSpPr>
          <p:cNvPr id="38" name="AutoShape 38"/>
          <p:cNvSpPr/>
          <p:nvPr/>
        </p:nvSpPr>
        <p:spPr>
          <a:xfrm>
            <a:off x="12419398" y="4064162"/>
            <a:ext cx="0" cy="714904"/>
          </a:xfrm>
          <a:prstGeom prst="line">
            <a:avLst/>
          </a:prstGeom>
          <a:ln w="38100" cap="flat">
            <a:solidFill>
              <a:srgbClr val="000000"/>
            </a:solidFill>
            <a:prstDash val="solid"/>
            <a:headEnd type="none" w="sm" len="sm"/>
            <a:tailEnd type="arrow" w="med" len="sm"/>
          </a:ln>
        </p:spPr>
      </p:sp>
      <p:grpSp>
        <p:nvGrpSpPr>
          <p:cNvPr id="39" name="Group 39"/>
          <p:cNvGrpSpPr/>
          <p:nvPr/>
        </p:nvGrpSpPr>
        <p:grpSpPr>
          <a:xfrm>
            <a:off x="10996290" y="4782884"/>
            <a:ext cx="2827148" cy="996961"/>
            <a:chOff x="0" y="0"/>
            <a:chExt cx="744599" cy="262574"/>
          </a:xfrm>
        </p:grpSpPr>
        <p:sp>
          <p:nvSpPr>
            <p:cNvPr id="40" name="Freeform 40"/>
            <p:cNvSpPr/>
            <p:nvPr/>
          </p:nvSpPr>
          <p:spPr>
            <a:xfrm>
              <a:off x="0" y="0"/>
              <a:ext cx="744599" cy="262574"/>
            </a:xfrm>
            <a:custGeom>
              <a:avLst/>
              <a:gdLst/>
              <a:ahLst/>
              <a:cxnLst/>
              <a:rect l="l" t="t" r="r" b="b"/>
              <a:pathLst>
                <a:path w="744599" h="262574">
                  <a:moveTo>
                    <a:pt x="0" y="0"/>
                  </a:moveTo>
                  <a:lnTo>
                    <a:pt x="744599" y="0"/>
                  </a:lnTo>
                  <a:lnTo>
                    <a:pt x="744599" y="262574"/>
                  </a:lnTo>
                  <a:lnTo>
                    <a:pt x="0" y="262574"/>
                  </a:lnTo>
                  <a:close/>
                </a:path>
              </a:pathLst>
            </a:custGeom>
            <a:solidFill>
              <a:srgbClr val="FFFFFF"/>
            </a:solidFill>
          </p:spPr>
        </p:sp>
        <p:sp>
          <p:nvSpPr>
            <p:cNvPr id="41" name="TextBox 41"/>
            <p:cNvSpPr txBox="1"/>
            <p:nvPr/>
          </p:nvSpPr>
          <p:spPr>
            <a:xfrm>
              <a:off x="0" y="-28575"/>
              <a:ext cx="744599" cy="291149"/>
            </a:xfrm>
            <a:prstGeom prst="rect">
              <a:avLst/>
            </a:prstGeom>
          </p:spPr>
          <p:txBody>
            <a:bodyPr lIns="50800" tIns="50800" rIns="50800" bIns="50800" rtlCol="0" anchor="ctr"/>
            <a:lstStyle/>
            <a:p>
              <a:pPr algn="ctr">
                <a:lnSpc>
                  <a:spcPts val="2380"/>
                </a:lnSpc>
              </a:pPr>
              <a:r>
                <a:rPr lang="en-US" sz="1700">
                  <a:solidFill>
                    <a:srgbClr val="000000"/>
                  </a:solidFill>
                  <a:latin typeface="Canva Sans"/>
                </a:rPr>
                <a:t>Attendance tracking system  record personnel entry and exit times.</a:t>
              </a:r>
            </a:p>
          </p:txBody>
        </p:sp>
      </p:grpSp>
      <p:sp>
        <p:nvSpPr>
          <p:cNvPr id="42" name="AutoShape 42"/>
          <p:cNvSpPr/>
          <p:nvPr/>
        </p:nvSpPr>
        <p:spPr>
          <a:xfrm>
            <a:off x="12457498" y="5779845"/>
            <a:ext cx="0" cy="714904"/>
          </a:xfrm>
          <a:prstGeom prst="line">
            <a:avLst/>
          </a:prstGeom>
          <a:ln w="38100" cap="flat">
            <a:solidFill>
              <a:srgbClr val="000000"/>
            </a:solidFill>
            <a:prstDash val="solid"/>
            <a:headEnd type="none" w="sm" len="sm"/>
            <a:tailEnd type="arrow" w="med" len="sm"/>
          </a:ln>
        </p:spPr>
      </p:sp>
      <p:grpSp>
        <p:nvGrpSpPr>
          <p:cNvPr id="43" name="Group 43"/>
          <p:cNvGrpSpPr/>
          <p:nvPr/>
        </p:nvGrpSpPr>
        <p:grpSpPr>
          <a:xfrm>
            <a:off x="14629120" y="852140"/>
            <a:ext cx="2110773" cy="1368189"/>
            <a:chOff x="0" y="0"/>
            <a:chExt cx="555924" cy="360346"/>
          </a:xfrm>
        </p:grpSpPr>
        <p:sp>
          <p:nvSpPr>
            <p:cNvPr id="44" name="Freeform 44"/>
            <p:cNvSpPr/>
            <p:nvPr/>
          </p:nvSpPr>
          <p:spPr>
            <a:xfrm>
              <a:off x="0" y="0"/>
              <a:ext cx="555924" cy="360346"/>
            </a:xfrm>
            <a:custGeom>
              <a:avLst/>
              <a:gdLst/>
              <a:ahLst/>
              <a:cxnLst/>
              <a:rect l="l" t="t" r="r" b="b"/>
              <a:pathLst>
                <a:path w="555924" h="360346">
                  <a:moveTo>
                    <a:pt x="0" y="0"/>
                  </a:moveTo>
                  <a:lnTo>
                    <a:pt x="555924" y="0"/>
                  </a:lnTo>
                  <a:lnTo>
                    <a:pt x="555924" y="360346"/>
                  </a:lnTo>
                  <a:lnTo>
                    <a:pt x="0" y="360346"/>
                  </a:lnTo>
                  <a:close/>
                </a:path>
              </a:pathLst>
            </a:custGeom>
            <a:solidFill>
              <a:srgbClr val="FFFFFF"/>
            </a:solidFill>
          </p:spPr>
        </p:sp>
        <p:sp>
          <p:nvSpPr>
            <p:cNvPr id="45" name="TextBox 45"/>
            <p:cNvSpPr txBox="1"/>
            <p:nvPr/>
          </p:nvSpPr>
          <p:spPr>
            <a:xfrm>
              <a:off x="0" y="-38100"/>
              <a:ext cx="555924" cy="398446"/>
            </a:xfrm>
            <a:prstGeom prst="rect">
              <a:avLst/>
            </a:prstGeom>
          </p:spPr>
          <p:txBody>
            <a:bodyPr lIns="50800" tIns="50800" rIns="50800" bIns="50800" rtlCol="0" anchor="ctr"/>
            <a:lstStyle/>
            <a:p>
              <a:pPr algn="ctr">
                <a:lnSpc>
                  <a:spcPts val="2659"/>
                </a:lnSpc>
              </a:pPr>
              <a:r>
                <a:rPr lang="en-US" sz="1899">
                  <a:solidFill>
                    <a:srgbClr val="000000"/>
                  </a:solidFill>
                  <a:latin typeface="Canva Sans"/>
                </a:rPr>
                <a:t>Repeat again from preprocessing</a:t>
              </a:r>
            </a:p>
          </p:txBody>
        </p:sp>
      </p:grpSp>
      <p:grpSp>
        <p:nvGrpSpPr>
          <p:cNvPr id="46" name="Group 46"/>
          <p:cNvGrpSpPr/>
          <p:nvPr/>
        </p:nvGrpSpPr>
        <p:grpSpPr>
          <a:xfrm>
            <a:off x="11015340" y="6499359"/>
            <a:ext cx="2827148" cy="996961"/>
            <a:chOff x="0" y="0"/>
            <a:chExt cx="744599" cy="262574"/>
          </a:xfrm>
        </p:grpSpPr>
        <p:sp>
          <p:nvSpPr>
            <p:cNvPr id="47" name="Freeform 47"/>
            <p:cNvSpPr/>
            <p:nvPr/>
          </p:nvSpPr>
          <p:spPr>
            <a:xfrm>
              <a:off x="0" y="0"/>
              <a:ext cx="744599" cy="262574"/>
            </a:xfrm>
            <a:custGeom>
              <a:avLst/>
              <a:gdLst/>
              <a:ahLst/>
              <a:cxnLst/>
              <a:rect l="l" t="t" r="r" b="b"/>
              <a:pathLst>
                <a:path w="744599" h="262574">
                  <a:moveTo>
                    <a:pt x="0" y="0"/>
                  </a:moveTo>
                  <a:lnTo>
                    <a:pt x="744599" y="0"/>
                  </a:lnTo>
                  <a:lnTo>
                    <a:pt x="744599" y="262574"/>
                  </a:lnTo>
                  <a:lnTo>
                    <a:pt x="0" y="262574"/>
                  </a:lnTo>
                  <a:close/>
                </a:path>
              </a:pathLst>
            </a:custGeom>
            <a:solidFill>
              <a:srgbClr val="FFFFFF"/>
            </a:solidFill>
          </p:spPr>
        </p:sp>
        <p:sp>
          <p:nvSpPr>
            <p:cNvPr id="48" name="TextBox 48"/>
            <p:cNvSpPr txBox="1"/>
            <p:nvPr/>
          </p:nvSpPr>
          <p:spPr>
            <a:xfrm>
              <a:off x="0" y="-28575"/>
              <a:ext cx="744599" cy="291149"/>
            </a:xfrm>
            <a:prstGeom prst="rect">
              <a:avLst/>
            </a:prstGeom>
          </p:spPr>
          <p:txBody>
            <a:bodyPr lIns="50800" tIns="50800" rIns="50800" bIns="50800" rtlCol="0" anchor="ctr"/>
            <a:lstStyle/>
            <a:p>
              <a:pPr algn="ctr">
                <a:lnSpc>
                  <a:spcPts val="2380"/>
                </a:lnSpc>
              </a:pPr>
              <a:r>
                <a:rPr lang="en-US" sz="1700">
                  <a:solidFill>
                    <a:srgbClr val="000000"/>
                  </a:solidFill>
                  <a:latin typeface="Canva Sans"/>
                </a:rPr>
                <a:t>Comparision of people movement and push the difference to server.</a:t>
              </a:r>
            </a:p>
          </p:txBody>
        </p:sp>
      </p:grpSp>
      <p:grpSp>
        <p:nvGrpSpPr>
          <p:cNvPr id="49" name="Group 49"/>
          <p:cNvGrpSpPr/>
          <p:nvPr/>
        </p:nvGrpSpPr>
        <p:grpSpPr>
          <a:xfrm>
            <a:off x="11605616" y="7938636"/>
            <a:ext cx="1627565" cy="1082914"/>
            <a:chOff x="0" y="0"/>
            <a:chExt cx="428659" cy="285212"/>
          </a:xfrm>
        </p:grpSpPr>
        <p:sp>
          <p:nvSpPr>
            <p:cNvPr id="50" name="Freeform 50"/>
            <p:cNvSpPr/>
            <p:nvPr/>
          </p:nvSpPr>
          <p:spPr>
            <a:xfrm>
              <a:off x="0" y="0"/>
              <a:ext cx="428659" cy="285212"/>
            </a:xfrm>
            <a:custGeom>
              <a:avLst/>
              <a:gdLst/>
              <a:ahLst/>
              <a:cxnLst/>
              <a:rect l="l" t="t" r="r" b="b"/>
              <a:pathLst>
                <a:path w="428659" h="285212">
                  <a:moveTo>
                    <a:pt x="0" y="0"/>
                  </a:moveTo>
                  <a:lnTo>
                    <a:pt x="428659" y="0"/>
                  </a:lnTo>
                  <a:lnTo>
                    <a:pt x="428659" y="285212"/>
                  </a:lnTo>
                  <a:lnTo>
                    <a:pt x="0" y="285212"/>
                  </a:lnTo>
                  <a:close/>
                </a:path>
              </a:pathLst>
            </a:custGeom>
            <a:solidFill>
              <a:srgbClr val="FFFFFF"/>
            </a:solidFill>
          </p:spPr>
        </p:sp>
        <p:sp>
          <p:nvSpPr>
            <p:cNvPr id="51" name="TextBox 51"/>
            <p:cNvSpPr txBox="1"/>
            <p:nvPr/>
          </p:nvSpPr>
          <p:spPr>
            <a:xfrm>
              <a:off x="0" y="-38100"/>
              <a:ext cx="428659" cy="323312"/>
            </a:xfrm>
            <a:prstGeom prst="rect">
              <a:avLst/>
            </a:prstGeom>
          </p:spPr>
          <p:txBody>
            <a:bodyPr lIns="50800" tIns="50800" rIns="50800" bIns="50800" rtlCol="0" anchor="ctr"/>
            <a:lstStyle/>
            <a:p>
              <a:pPr algn="ctr">
                <a:lnSpc>
                  <a:spcPts val="2659"/>
                </a:lnSpc>
              </a:pPr>
              <a:r>
                <a:rPr lang="en-US" sz="1899">
                  <a:solidFill>
                    <a:srgbClr val="000000"/>
                  </a:solidFill>
                  <a:latin typeface="Canva Sans"/>
                </a:rPr>
                <a:t>End</a:t>
              </a:r>
            </a:p>
          </p:txBody>
        </p:sp>
      </p:grpSp>
      <p:sp>
        <p:nvSpPr>
          <p:cNvPr id="52" name="AutoShape 52"/>
          <p:cNvSpPr/>
          <p:nvPr/>
        </p:nvSpPr>
        <p:spPr>
          <a:xfrm flipH="1">
            <a:off x="12390815" y="7496320"/>
            <a:ext cx="38100" cy="0"/>
          </a:xfrm>
          <a:prstGeom prst="line">
            <a:avLst/>
          </a:prstGeom>
          <a:ln w="38100" cap="flat">
            <a:solidFill>
              <a:srgbClr val="000000"/>
            </a:solidFill>
            <a:prstDash val="solid"/>
            <a:headEnd type="none" w="sm" len="sm"/>
            <a:tailEnd type="arrow" w="med" len="sm"/>
          </a:ln>
        </p:spPr>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794823" y="895350"/>
            <a:ext cx="16698354" cy="9037771"/>
          </a:xfrm>
          <a:prstGeom prst="rect">
            <a:avLst/>
          </a:prstGeom>
        </p:spPr>
        <p:txBody>
          <a:bodyPr lIns="0" tIns="0" rIns="0" bIns="0" rtlCol="0" anchor="t">
            <a:spAutoFit/>
          </a:bodyPr>
          <a:lstStyle/>
          <a:p>
            <a:pPr marL="0" lvl="0" indent="0" algn="just">
              <a:lnSpc>
                <a:spcPts val="4670"/>
              </a:lnSpc>
              <a:spcBef>
                <a:spcPct val="0"/>
              </a:spcBef>
            </a:pPr>
            <a:r>
              <a:rPr lang="en-US" sz="3336" u="none" strike="noStrike">
                <a:solidFill>
                  <a:srgbClr val="000000"/>
                </a:solidFill>
                <a:latin typeface="Times New Roman Bold"/>
              </a:rPr>
              <a:t>Input (Video):</a:t>
            </a:r>
            <a:r>
              <a:rPr lang="en-US" sz="3336" u="none" strike="noStrike">
                <a:solidFill>
                  <a:srgbClr val="000000"/>
                </a:solidFill>
                <a:latin typeface="Times New Roman"/>
              </a:rPr>
              <a:t> This is where the process begins, with a video feed being provided as input.</a:t>
            </a:r>
          </a:p>
          <a:p>
            <a:pPr marL="0" lvl="0" indent="0" algn="just">
              <a:lnSpc>
                <a:spcPts val="4670"/>
              </a:lnSpc>
              <a:spcBef>
                <a:spcPct val="0"/>
              </a:spcBef>
            </a:pPr>
            <a:r>
              <a:rPr lang="en-US" sz="3336" u="none" strike="noStrike">
                <a:solidFill>
                  <a:srgbClr val="000000"/>
                </a:solidFill>
                <a:latin typeface="Times New Roman Bold"/>
              </a:rPr>
              <a:t>Preprocessing:</a:t>
            </a:r>
            <a:r>
              <a:rPr lang="en-US" sz="3336" u="none" strike="noStrike">
                <a:solidFill>
                  <a:srgbClr val="000000"/>
                </a:solidFill>
                <a:latin typeface="Times New Roman"/>
              </a:rPr>
              <a:t> The video feed undergoes preprocessing to extract relevant features. This step involves preparing the data for analysis, which may include tasks such as resizing, normalization, or feature extraction.</a:t>
            </a:r>
          </a:p>
          <a:p>
            <a:pPr marL="0" lvl="0" indent="0" algn="just">
              <a:lnSpc>
                <a:spcPts val="4670"/>
              </a:lnSpc>
              <a:spcBef>
                <a:spcPct val="0"/>
              </a:spcBef>
            </a:pPr>
            <a:r>
              <a:rPr lang="en-US" sz="3336" u="none" strike="noStrike">
                <a:solidFill>
                  <a:srgbClr val="000000"/>
                </a:solidFill>
                <a:latin typeface="Times New Roman Bold"/>
              </a:rPr>
              <a:t>Extract and Feed Features into LSTM for Classification:</a:t>
            </a:r>
            <a:r>
              <a:rPr lang="en-US" sz="3336" u="none" strike="noStrike">
                <a:solidFill>
                  <a:srgbClr val="000000"/>
                </a:solidFill>
                <a:latin typeface="Times New Roman"/>
              </a:rPr>
              <a:t> The extracted features are thenfed into a Long Short-Term Memory (LSTM) neural network for classification. LSTM isa type of recurrent neural network (RNN) capable of capturing long-term dependencies insequential data.</a:t>
            </a:r>
          </a:p>
          <a:p>
            <a:pPr marL="0" lvl="0" indent="0" algn="just">
              <a:lnSpc>
                <a:spcPts val="4670"/>
              </a:lnSpc>
              <a:spcBef>
                <a:spcPct val="0"/>
              </a:spcBef>
            </a:pPr>
            <a:r>
              <a:rPr lang="en-US" sz="3336" u="none" strike="noStrike">
                <a:solidFill>
                  <a:srgbClr val="000000"/>
                </a:solidFill>
                <a:latin typeface="Times New Roman"/>
              </a:rPr>
              <a:t>Is it an actual fire? After classification, the system determines whether the event detected inthe video represents an actual fire.</a:t>
            </a:r>
          </a:p>
          <a:p>
            <a:pPr marL="0" lvl="0" indent="0" algn="just">
              <a:lnSpc>
                <a:spcPts val="4670"/>
              </a:lnSpc>
              <a:spcBef>
                <a:spcPct val="0"/>
              </a:spcBef>
            </a:pPr>
            <a:r>
              <a:rPr lang="en-US" sz="3336" u="none" strike="noStrike">
                <a:solidFill>
                  <a:srgbClr val="000000"/>
                </a:solidFill>
                <a:latin typeface="Times New Roman Bold"/>
              </a:rPr>
              <a:t>NO:</a:t>
            </a:r>
            <a:r>
              <a:rPr lang="en-US" sz="3336" u="none" strike="noStrike">
                <a:solidFill>
                  <a:srgbClr val="000000"/>
                </a:solidFill>
                <a:latin typeface="Times New Roman"/>
              </a:rPr>
              <a:t> If the event is not classified as a fire, the process ends here.</a:t>
            </a:r>
          </a:p>
          <a:p>
            <a:pPr marL="0" lvl="0" indent="0" algn="just">
              <a:lnSpc>
                <a:spcPts val="4670"/>
              </a:lnSpc>
              <a:spcBef>
                <a:spcPct val="0"/>
              </a:spcBef>
            </a:pPr>
            <a:r>
              <a:rPr lang="en-US" sz="3336" u="none" strike="noStrike">
                <a:solidFill>
                  <a:srgbClr val="000000"/>
                </a:solidFill>
                <a:latin typeface="Times New Roman Bold"/>
              </a:rPr>
              <a:t>YES:</a:t>
            </a:r>
            <a:r>
              <a:rPr lang="en-US" sz="3336" u="none" strike="noStrike">
                <a:solidFill>
                  <a:srgbClr val="000000"/>
                </a:solidFill>
                <a:latin typeface="Times New Roman"/>
              </a:rPr>
              <a:t> If the event is classified as a fire, the flow continues to the next step.</a:t>
            </a:r>
          </a:p>
          <a:p>
            <a:pPr marL="0" lvl="0" indent="0" algn="just">
              <a:lnSpc>
                <a:spcPts val="4670"/>
              </a:lnSpc>
              <a:spcBef>
                <a:spcPct val="0"/>
              </a:spcBef>
            </a:pPr>
            <a:r>
              <a:rPr lang="en-US" sz="3336" u="none" strike="noStrike">
                <a:solidFill>
                  <a:srgbClr val="000000"/>
                </a:solidFill>
                <a:latin typeface="Times New Roman Bold"/>
              </a:rPr>
              <a:t>Are fire regions detected?</a:t>
            </a:r>
            <a:r>
              <a:rPr lang="en-US" sz="3336" u="none" strike="noStrike">
                <a:solidFill>
                  <a:srgbClr val="000000"/>
                </a:solidFill>
                <a:latin typeface="Times New Roman"/>
              </a:rPr>
              <a:t> The system checks whether specific regions indicative of fire aredetected within the video feed.</a:t>
            </a:r>
          </a:p>
          <a:p>
            <a:pPr marL="0" lvl="0" indent="0" algn="ctr">
              <a:lnSpc>
                <a:spcPts val="2839"/>
              </a:lnSpc>
              <a:spcBef>
                <a:spcPct val="0"/>
              </a:spcBef>
            </a:pPr>
            <a:endParaRPr lang="en-US" sz="3336" u="none" strike="noStrike">
              <a:solidFill>
                <a:srgbClr val="000000"/>
              </a:solidFill>
              <a:latin typeface="Times New Roman"/>
            </a:endParaRPr>
          </a:p>
          <a:p>
            <a:pPr marL="0" lvl="0" indent="0" algn="ctr">
              <a:lnSpc>
                <a:spcPts val="2839"/>
              </a:lnSpc>
              <a:spcBef>
                <a:spcPct val="0"/>
              </a:spcBef>
            </a:pPr>
            <a:endParaRPr lang="en-US" sz="3336" u="none" strike="noStrike">
              <a:solidFill>
                <a:srgbClr val="000000"/>
              </a:solidFill>
              <a:latin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709601" y="584338"/>
            <a:ext cx="16868799" cy="8984975"/>
          </a:xfrm>
          <a:prstGeom prst="rect">
            <a:avLst/>
          </a:prstGeom>
        </p:spPr>
        <p:txBody>
          <a:bodyPr lIns="0" tIns="0" rIns="0" bIns="0" rtlCol="0" anchor="t">
            <a:spAutoFit/>
          </a:bodyPr>
          <a:lstStyle/>
          <a:p>
            <a:pPr algn="just">
              <a:lnSpc>
                <a:spcPts val="4770"/>
              </a:lnSpc>
            </a:pPr>
            <a:r>
              <a:rPr lang="en-US" sz="3407">
                <a:solidFill>
                  <a:srgbClr val="000000"/>
                </a:solidFill>
                <a:latin typeface="Times New Roman Bold"/>
              </a:rPr>
              <a:t>YES:</a:t>
            </a:r>
            <a:r>
              <a:rPr lang="en-US" sz="3407">
                <a:solidFill>
                  <a:srgbClr val="000000"/>
                </a:solidFill>
                <a:latin typeface="Times New Roman"/>
              </a:rPr>
              <a:t> If fire regions are detected, it triggers an emergency alarm and sends email notifications to alert relevant personnel about the fire emergency.</a:t>
            </a:r>
          </a:p>
          <a:p>
            <a:pPr algn="just">
              <a:lnSpc>
                <a:spcPts val="4770"/>
              </a:lnSpc>
            </a:pPr>
            <a:r>
              <a:rPr lang="en-US" sz="3407">
                <a:solidFill>
                  <a:srgbClr val="000000"/>
                </a:solidFill>
                <a:latin typeface="Times New Roman Bold"/>
              </a:rPr>
              <a:t>NO: </a:t>
            </a:r>
            <a:r>
              <a:rPr lang="en-US" sz="3407">
                <a:solidFill>
                  <a:srgbClr val="000000"/>
                </a:solidFill>
                <a:latin typeface="Times New Roman"/>
              </a:rPr>
              <a:t>If fire regions are not detected, the process proceeds to the next step.</a:t>
            </a:r>
          </a:p>
          <a:p>
            <a:pPr algn="just">
              <a:lnSpc>
                <a:spcPts val="4770"/>
              </a:lnSpc>
            </a:pPr>
            <a:r>
              <a:rPr lang="en-US" sz="3407">
                <a:solidFill>
                  <a:srgbClr val="000000"/>
                </a:solidFill>
                <a:latin typeface="Times New Roman"/>
              </a:rPr>
              <a:t>Attendance Tracking System Records Personnel Entry and Exit Times: In this step, thesystem records the entry and exit times of personnel using an attendance tracking system.This helps in ensuring accountability and safety during emergency situations.</a:t>
            </a:r>
          </a:p>
          <a:p>
            <a:pPr algn="just">
              <a:lnSpc>
                <a:spcPts val="4770"/>
              </a:lnSpc>
            </a:pPr>
            <a:r>
              <a:rPr lang="en-US" sz="3407">
                <a:solidFill>
                  <a:srgbClr val="000000"/>
                </a:solidFill>
                <a:latin typeface="Times New Roman Bold"/>
              </a:rPr>
              <a:t>Repeat Again from Preprocessing:</a:t>
            </a:r>
            <a:r>
              <a:rPr lang="en-US" sz="3407">
                <a:solidFill>
                  <a:srgbClr val="000000"/>
                </a:solidFill>
                <a:latin typeface="Times New Roman"/>
              </a:rPr>
              <a:t> After completing the actions based on the current frameof the video, the process repeats from the preprocessing step to analyze the next frame.</a:t>
            </a:r>
          </a:p>
          <a:p>
            <a:pPr algn="just">
              <a:lnSpc>
                <a:spcPts val="4770"/>
              </a:lnSpc>
            </a:pPr>
            <a:r>
              <a:rPr lang="en-US" sz="3407">
                <a:solidFill>
                  <a:srgbClr val="000000"/>
                </a:solidFill>
                <a:latin typeface="Times New Roman Bold"/>
              </a:rPr>
              <a:t>Comparison of People Movement and Push the Difference to Server:</a:t>
            </a:r>
            <a:r>
              <a:rPr lang="en-US" sz="3407">
                <a:solidFill>
                  <a:srgbClr val="000000"/>
                </a:solidFill>
                <a:latin typeface="Times New Roman"/>
              </a:rPr>
              <a:t> The system compares the movement of people between consecutive frames to identify any significant changes or discrepancies. The differences in movement patterns are then </a:t>
            </a:r>
          </a:p>
          <a:p>
            <a:pPr algn="just">
              <a:lnSpc>
                <a:spcPts val="4770"/>
              </a:lnSpc>
            </a:pPr>
            <a:r>
              <a:rPr lang="en-US" sz="3407">
                <a:solidFill>
                  <a:srgbClr val="000000"/>
                </a:solidFill>
                <a:latin typeface="Times New Roman"/>
              </a:rPr>
              <a:t>pushed to a serverfor further analysis or logging.</a:t>
            </a:r>
          </a:p>
          <a:p>
            <a:pPr algn="just">
              <a:lnSpc>
                <a:spcPts val="4770"/>
              </a:lnSpc>
            </a:pPr>
            <a:r>
              <a:rPr lang="en-US" sz="3407">
                <a:solidFill>
                  <a:srgbClr val="000000"/>
                </a:solidFill>
                <a:latin typeface="Times New Roman Bold"/>
              </a:rPr>
              <a:t>End:</a:t>
            </a:r>
            <a:r>
              <a:rPr lang="en-US" sz="3407">
                <a:solidFill>
                  <a:srgbClr val="000000"/>
                </a:solidFill>
                <a:latin typeface="Times New Roman"/>
              </a:rPr>
              <a:t> The process concludes here, indicating the completion of the flowchart.</a:t>
            </a:r>
          </a:p>
          <a:p>
            <a:pPr algn="ctr">
              <a:lnSpc>
                <a:spcPts val="4028"/>
              </a:lnSpc>
              <a:spcBef>
                <a:spcPct val="0"/>
              </a:spcBef>
            </a:pPr>
            <a:endParaRPr lang="en-US" sz="3407">
              <a:solidFill>
                <a:srgbClr val="000000"/>
              </a:solidFill>
              <a:latin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028700" y="5498717"/>
            <a:ext cx="6808805" cy="4038981"/>
          </a:xfrm>
          <a:custGeom>
            <a:avLst/>
            <a:gdLst/>
            <a:ahLst/>
            <a:cxnLst/>
            <a:rect l="l" t="t" r="r" b="b"/>
            <a:pathLst>
              <a:path w="6808805" h="4038981">
                <a:moveTo>
                  <a:pt x="0" y="0"/>
                </a:moveTo>
                <a:lnTo>
                  <a:pt x="6808805" y="0"/>
                </a:lnTo>
                <a:lnTo>
                  <a:pt x="6808805" y="4038981"/>
                </a:lnTo>
                <a:lnTo>
                  <a:pt x="0" y="4038981"/>
                </a:lnTo>
                <a:lnTo>
                  <a:pt x="0" y="0"/>
                </a:lnTo>
                <a:close/>
              </a:path>
            </a:pathLst>
          </a:custGeom>
          <a:blipFill>
            <a:blip r:embed="rId2"/>
            <a:stretch>
              <a:fillRect t="-509" b="-509"/>
            </a:stretch>
          </a:blipFill>
        </p:spPr>
      </p:sp>
      <p:sp>
        <p:nvSpPr>
          <p:cNvPr id="3" name="Freeform 3"/>
          <p:cNvSpPr/>
          <p:nvPr/>
        </p:nvSpPr>
        <p:spPr>
          <a:xfrm>
            <a:off x="10465057" y="285716"/>
            <a:ext cx="4964202" cy="5213001"/>
          </a:xfrm>
          <a:custGeom>
            <a:avLst/>
            <a:gdLst/>
            <a:ahLst/>
            <a:cxnLst/>
            <a:rect l="l" t="t" r="r" b="b"/>
            <a:pathLst>
              <a:path w="4964202" h="5213001">
                <a:moveTo>
                  <a:pt x="0" y="0"/>
                </a:moveTo>
                <a:lnTo>
                  <a:pt x="4964202" y="0"/>
                </a:lnTo>
                <a:lnTo>
                  <a:pt x="4964202" y="5213001"/>
                </a:lnTo>
                <a:lnTo>
                  <a:pt x="0" y="5213001"/>
                </a:lnTo>
                <a:lnTo>
                  <a:pt x="0" y="0"/>
                </a:lnTo>
                <a:close/>
              </a:path>
            </a:pathLst>
          </a:custGeom>
          <a:blipFill>
            <a:blip r:embed="rId3"/>
            <a:stretch>
              <a:fillRect r="-3885"/>
            </a:stretch>
          </a:blipFill>
        </p:spPr>
      </p:sp>
      <p:sp>
        <p:nvSpPr>
          <p:cNvPr id="4" name="Freeform 4"/>
          <p:cNvSpPr/>
          <p:nvPr/>
        </p:nvSpPr>
        <p:spPr>
          <a:xfrm>
            <a:off x="1028700" y="1275469"/>
            <a:ext cx="8928488" cy="3576155"/>
          </a:xfrm>
          <a:custGeom>
            <a:avLst/>
            <a:gdLst/>
            <a:ahLst/>
            <a:cxnLst/>
            <a:rect l="l" t="t" r="r" b="b"/>
            <a:pathLst>
              <a:path w="8928488" h="3576155">
                <a:moveTo>
                  <a:pt x="0" y="0"/>
                </a:moveTo>
                <a:lnTo>
                  <a:pt x="8928488" y="0"/>
                </a:lnTo>
                <a:lnTo>
                  <a:pt x="8928488" y="3576155"/>
                </a:lnTo>
                <a:lnTo>
                  <a:pt x="0" y="3576155"/>
                </a:lnTo>
                <a:lnTo>
                  <a:pt x="0" y="0"/>
                </a:lnTo>
                <a:close/>
              </a:path>
            </a:pathLst>
          </a:custGeom>
          <a:blipFill>
            <a:blip r:embed="rId4"/>
            <a:stretch>
              <a:fillRect l="-684" r="-4070"/>
            </a:stretch>
          </a:blipFill>
        </p:spPr>
      </p:sp>
      <p:sp>
        <p:nvSpPr>
          <p:cNvPr id="5" name="Freeform 5"/>
          <p:cNvSpPr/>
          <p:nvPr/>
        </p:nvSpPr>
        <p:spPr>
          <a:xfrm>
            <a:off x="10263279" y="5727318"/>
            <a:ext cx="5367759" cy="4257884"/>
          </a:xfrm>
          <a:custGeom>
            <a:avLst/>
            <a:gdLst/>
            <a:ahLst/>
            <a:cxnLst/>
            <a:rect l="l" t="t" r="r" b="b"/>
            <a:pathLst>
              <a:path w="5367759" h="4257884">
                <a:moveTo>
                  <a:pt x="0" y="0"/>
                </a:moveTo>
                <a:lnTo>
                  <a:pt x="5367759" y="0"/>
                </a:lnTo>
                <a:lnTo>
                  <a:pt x="5367759" y="4257884"/>
                </a:lnTo>
                <a:lnTo>
                  <a:pt x="0" y="4257884"/>
                </a:lnTo>
                <a:lnTo>
                  <a:pt x="0" y="0"/>
                </a:lnTo>
                <a:close/>
              </a:path>
            </a:pathLst>
          </a:custGeom>
          <a:blipFill>
            <a:blip r:embed="rId5"/>
            <a:stretch>
              <a:fillRect/>
            </a:stretch>
          </a:blipFill>
        </p:spPr>
      </p:sp>
      <p:sp>
        <p:nvSpPr>
          <p:cNvPr id="6" name="TextBox 6"/>
          <p:cNvSpPr txBox="1"/>
          <p:nvPr/>
        </p:nvSpPr>
        <p:spPr>
          <a:xfrm>
            <a:off x="571983" y="-152400"/>
            <a:ext cx="13792513" cy="1369695"/>
          </a:xfrm>
          <a:prstGeom prst="rect">
            <a:avLst/>
          </a:prstGeom>
        </p:spPr>
        <p:txBody>
          <a:bodyPr lIns="0" tIns="0" rIns="0" bIns="0" rtlCol="0" anchor="t">
            <a:spAutoFit/>
          </a:bodyPr>
          <a:lstStyle/>
          <a:p>
            <a:pPr marL="0" lvl="0" indent="0">
              <a:lnSpc>
                <a:spcPts val="9599"/>
              </a:lnSpc>
            </a:pPr>
            <a:r>
              <a:rPr lang="en-US" sz="7999">
                <a:solidFill>
                  <a:srgbClr val="F6A110"/>
                </a:solidFill>
                <a:latin typeface="Times New Roman Semi-Bold"/>
              </a:rPr>
              <a:t>RESULTS</a:t>
            </a:r>
          </a:p>
        </p:txBody>
      </p:sp>
      <p:sp>
        <p:nvSpPr>
          <p:cNvPr id="7" name="TextBox 7"/>
          <p:cNvSpPr txBox="1"/>
          <p:nvPr/>
        </p:nvSpPr>
        <p:spPr>
          <a:xfrm>
            <a:off x="9139238" y="4813524"/>
            <a:ext cx="9525" cy="323215"/>
          </a:xfrm>
          <a:prstGeom prst="rect">
            <a:avLst/>
          </a:prstGeom>
        </p:spPr>
        <p:txBody>
          <a:bodyPr lIns="0" tIns="0" rIns="0" bIns="0" rtlCol="0" anchor="t">
            <a:spAutoFit/>
          </a:bodyPr>
          <a:lstStyle/>
          <a:p>
            <a:pPr algn="ctr">
              <a:lnSpc>
                <a:spcPts val="2659"/>
              </a:lnSpc>
              <a:spcBef>
                <a:spcPct val="0"/>
              </a:spcBef>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71983" y="-152400"/>
            <a:ext cx="13792513" cy="1369695"/>
          </a:xfrm>
          <a:prstGeom prst="rect">
            <a:avLst/>
          </a:prstGeom>
        </p:spPr>
        <p:txBody>
          <a:bodyPr lIns="0" tIns="0" rIns="0" bIns="0" rtlCol="0" anchor="t">
            <a:spAutoFit/>
          </a:bodyPr>
          <a:lstStyle/>
          <a:p>
            <a:pPr marL="0" lvl="0" indent="0">
              <a:lnSpc>
                <a:spcPts val="9599"/>
              </a:lnSpc>
            </a:pPr>
            <a:r>
              <a:rPr lang="en-US" sz="7999">
                <a:solidFill>
                  <a:srgbClr val="F6A110"/>
                </a:solidFill>
                <a:latin typeface="Times New Roman Semi-Bold"/>
              </a:rPr>
              <a:t>RESULTS</a:t>
            </a:r>
          </a:p>
        </p:txBody>
      </p:sp>
      <p:sp>
        <p:nvSpPr>
          <p:cNvPr id="3" name="TextBox 3"/>
          <p:cNvSpPr txBox="1"/>
          <p:nvPr/>
        </p:nvSpPr>
        <p:spPr>
          <a:xfrm>
            <a:off x="9139238" y="4813524"/>
            <a:ext cx="9525" cy="323215"/>
          </a:xfrm>
          <a:prstGeom prst="rect">
            <a:avLst/>
          </a:prstGeom>
        </p:spPr>
        <p:txBody>
          <a:bodyPr lIns="0" tIns="0" rIns="0" bIns="0" rtlCol="0" anchor="t">
            <a:spAutoFit/>
          </a:bodyPr>
          <a:lstStyle/>
          <a:p>
            <a:pPr algn="ctr">
              <a:lnSpc>
                <a:spcPts val="2659"/>
              </a:lnSpc>
              <a:spcBef>
                <a:spcPct val="0"/>
              </a:spcBef>
            </a:pPr>
            <a:endParaRPr/>
          </a:p>
        </p:txBody>
      </p:sp>
      <p:sp>
        <p:nvSpPr>
          <p:cNvPr id="4" name="TextBox 4"/>
          <p:cNvSpPr txBox="1"/>
          <p:nvPr/>
        </p:nvSpPr>
        <p:spPr>
          <a:xfrm>
            <a:off x="506294" y="532448"/>
            <a:ext cx="17265887" cy="6647364"/>
          </a:xfrm>
          <a:prstGeom prst="rect">
            <a:avLst/>
          </a:prstGeom>
        </p:spPr>
        <p:txBody>
          <a:bodyPr lIns="0" tIns="0" rIns="0" bIns="0" rtlCol="0" anchor="t">
            <a:spAutoFit/>
          </a:bodyPr>
          <a:lstStyle/>
          <a:p>
            <a:pPr algn="just">
              <a:lnSpc>
                <a:spcPts val="5309"/>
              </a:lnSpc>
            </a:pPr>
            <a:endParaRPr/>
          </a:p>
          <a:p>
            <a:pPr algn="just">
              <a:lnSpc>
                <a:spcPts val="5309"/>
              </a:lnSpc>
            </a:pPr>
            <a:r>
              <a:rPr lang="en-US" sz="3792">
                <a:solidFill>
                  <a:srgbClr val="000000"/>
                </a:solidFill>
                <a:latin typeface="Times New Roman"/>
              </a:rPr>
              <a:t>The fire detection system described effectively utilizes surveillance camera video streams to promptly identify and classify fire incidents with high accuracy in real-time.Upon detecting a fire, the system triggers immediate emergency alerts to enhance safety measures and facilitate timely response. These alerts may include activating emergency alarm sounds to notify individuals within the vicinity and sending email notifications to relevant authorities.CCTV Cameras at exit gate will continuously monitor the counted number of individuals during an evacuation using CCTV cameras and compare it with the attendance data. When a disparity is detected,the system will trigger an alert mechanism.</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9139238" y="4572000"/>
            <a:ext cx="9525" cy="1143000"/>
          </a:xfrm>
          <a:prstGeom prst="rect">
            <a:avLst/>
          </a:prstGeom>
        </p:spPr>
        <p:txBody>
          <a:bodyPr lIns="0" tIns="0" rIns="0" bIns="0" rtlCol="0" anchor="t">
            <a:spAutoFit/>
          </a:bodyPr>
          <a:lstStyle/>
          <a:p>
            <a:pPr algn="ctr">
              <a:lnSpc>
                <a:spcPts val="9000"/>
              </a:lnSpc>
              <a:spcBef>
                <a:spcPct val="0"/>
              </a:spcBef>
            </a:pPr>
            <a:endParaRPr/>
          </a:p>
        </p:txBody>
      </p:sp>
      <p:graphicFrame>
        <p:nvGraphicFramePr>
          <p:cNvPr id="3" name="Table 3"/>
          <p:cNvGraphicFramePr>
            <a:graphicFrameLocks noGrp="1"/>
          </p:cNvGraphicFramePr>
          <p:nvPr/>
        </p:nvGraphicFramePr>
        <p:xfrm>
          <a:off x="1028700" y="1876271"/>
          <a:ext cx="16308123" cy="7951631"/>
        </p:xfrm>
        <a:graphic>
          <a:graphicData uri="http://schemas.openxmlformats.org/drawingml/2006/table">
            <a:tbl>
              <a:tblPr/>
              <a:tblGrid>
                <a:gridCol w="6605900">
                  <a:extLst>
                    <a:ext uri="{9D8B030D-6E8A-4147-A177-3AD203B41FA5}">
                      <a16:colId xmlns:a16="http://schemas.microsoft.com/office/drawing/2014/main" val="20000"/>
                    </a:ext>
                  </a:extLst>
                </a:gridCol>
                <a:gridCol w="4851111">
                  <a:extLst>
                    <a:ext uri="{9D8B030D-6E8A-4147-A177-3AD203B41FA5}">
                      <a16:colId xmlns:a16="http://schemas.microsoft.com/office/drawing/2014/main" val="20001"/>
                    </a:ext>
                  </a:extLst>
                </a:gridCol>
                <a:gridCol w="4851111">
                  <a:extLst>
                    <a:ext uri="{9D8B030D-6E8A-4147-A177-3AD203B41FA5}">
                      <a16:colId xmlns:a16="http://schemas.microsoft.com/office/drawing/2014/main" val="20002"/>
                    </a:ext>
                  </a:extLst>
                </a:gridCol>
              </a:tblGrid>
              <a:tr h="1480154">
                <a:tc>
                  <a:txBody>
                    <a:bodyPr/>
                    <a:lstStyle/>
                    <a:p>
                      <a:pPr algn="ctr">
                        <a:lnSpc>
                          <a:spcPts val="4899"/>
                        </a:lnSpc>
                        <a:defRPr/>
                      </a:pPr>
                      <a:r>
                        <a:rPr lang="en-US" sz="3499">
                          <a:solidFill>
                            <a:srgbClr val="000000"/>
                          </a:solidFill>
                          <a:latin typeface="Times New Roman Bold"/>
                        </a:rPr>
                        <a:t>MODULES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900"/>
                        </a:lnSpc>
                        <a:defRPr/>
                      </a:pPr>
                      <a:r>
                        <a:rPr lang="en-US" sz="3500">
                          <a:solidFill>
                            <a:srgbClr val="000000"/>
                          </a:solidFill>
                          <a:latin typeface="Times New Roman Bold"/>
                        </a:rPr>
                        <a:t>DURATION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900"/>
                        </a:lnSpc>
                        <a:defRPr/>
                      </a:pPr>
                      <a:r>
                        <a:rPr lang="en-US" sz="3500">
                          <a:solidFill>
                            <a:srgbClr val="000000"/>
                          </a:solidFill>
                          <a:latin typeface="Times New Roman Bold"/>
                        </a:rPr>
                        <a:t>STATUS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504851">
                <a:tc>
                  <a:txBody>
                    <a:bodyPr/>
                    <a:lstStyle/>
                    <a:p>
                      <a:pPr algn="ctr">
                        <a:lnSpc>
                          <a:spcPts val="4199"/>
                        </a:lnSpc>
                        <a:defRPr/>
                      </a:pPr>
                      <a:r>
                        <a:rPr lang="en-US" sz="2999">
                          <a:solidFill>
                            <a:srgbClr val="000000"/>
                          </a:solidFill>
                          <a:latin typeface="Times New Roman"/>
                        </a:rPr>
                        <a:t>LITERATURE SURVEY</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Times New Roman"/>
                        </a:rPr>
                        <a:t>2 WEEKS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Times New Roman"/>
                        </a:rPr>
                        <a:t>COMPLETED</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531337">
                <a:tc>
                  <a:txBody>
                    <a:bodyPr/>
                    <a:lstStyle/>
                    <a:p>
                      <a:pPr algn="ctr">
                        <a:lnSpc>
                          <a:spcPts val="4199"/>
                        </a:lnSpc>
                        <a:defRPr/>
                      </a:pPr>
                      <a:r>
                        <a:rPr lang="en-US" sz="2999">
                          <a:solidFill>
                            <a:srgbClr val="000000"/>
                          </a:solidFill>
                          <a:latin typeface="Times New Roman"/>
                        </a:rPr>
                        <a:t>FIRE DETECTION MODULE (SOFTWARE DEVELOPMENT-1)</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Times New Roman"/>
                        </a:rPr>
                        <a:t>3 WEEKS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Times New Roman"/>
                        </a:rPr>
                        <a:t>COMPLETED</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532448">
                <a:tc>
                  <a:txBody>
                    <a:bodyPr/>
                    <a:lstStyle/>
                    <a:p>
                      <a:pPr algn="ctr">
                        <a:lnSpc>
                          <a:spcPts val="4199"/>
                        </a:lnSpc>
                        <a:defRPr/>
                      </a:pPr>
                      <a:r>
                        <a:rPr lang="en-US" sz="2999">
                          <a:solidFill>
                            <a:srgbClr val="000000"/>
                          </a:solidFill>
                          <a:latin typeface="Times New Roman"/>
                        </a:rPr>
                        <a:t>PERSONNEL ACCOUNTABILITY (SOFTWARE DEVELOPMENT-2)</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Times New Roman"/>
                        </a:rPr>
                        <a:t>2 WEEKS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Times New Roman"/>
                        </a:rPr>
                        <a:t>COMPLETED</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902841">
                <a:tc>
                  <a:txBody>
                    <a:bodyPr/>
                    <a:lstStyle/>
                    <a:p>
                      <a:pPr algn="ctr">
                        <a:lnSpc>
                          <a:spcPts val="4199"/>
                        </a:lnSpc>
                        <a:defRPr/>
                      </a:pPr>
                      <a:r>
                        <a:rPr lang="en-US" sz="2999">
                          <a:solidFill>
                            <a:srgbClr val="000000"/>
                          </a:solidFill>
                          <a:latin typeface="Times New Roman"/>
                        </a:rPr>
                        <a:t>RESULT ANALYSIS AND DOCUMENTATION</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Times New Roman"/>
                        </a:rPr>
                        <a:t>2 WEEKS</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tc>
                  <a:txBody>
                    <a:bodyPr/>
                    <a:lstStyle/>
                    <a:p>
                      <a:pPr algn="ctr">
                        <a:lnSpc>
                          <a:spcPts val="4200"/>
                        </a:lnSpc>
                        <a:defRPr/>
                      </a:pPr>
                      <a:r>
                        <a:rPr lang="en-US" sz="3000">
                          <a:solidFill>
                            <a:srgbClr val="000000"/>
                          </a:solidFill>
                          <a:latin typeface="Times New Roman"/>
                        </a:rPr>
                        <a:t>COMPLETED</a:t>
                      </a:r>
                      <a:endParaRPr lang="en-US" sz="1100"/>
                    </a:p>
                  </a:txBody>
                  <a:tcPr marL="190500" marR="190500" marT="190500" marB="190500" anchor="ctr">
                    <a:lnL w="38100" cap="flat" cmpd="sng" algn="ctr">
                      <a:solidFill>
                        <a:srgbClr val="000000"/>
                      </a:solidFill>
                      <a:prstDash val="solid"/>
                      <a:round/>
                      <a:headEnd type="none" w="med" len="med"/>
                      <a:tailEnd type="none" w="med" len="med"/>
                    </a:lnL>
                    <a:lnR w="38100" cap="flat" cmpd="sng" algn="ctr">
                      <a:solidFill>
                        <a:srgbClr val="000000"/>
                      </a:solidFill>
                      <a:prstDash val="solid"/>
                      <a:round/>
                      <a:headEnd type="none" w="med" len="med"/>
                      <a:tailEnd type="none" w="med" len="med"/>
                    </a:lnR>
                    <a:lnT w="38100" cap="flat" cmpd="sng" algn="ctr">
                      <a:solidFill>
                        <a:srgbClr val="000000"/>
                      </a:solidFill>
                      <a:prstDash val="solid"/>
                      <a:round/>
                      <a:headEnd type="none" w="med" len="med"/>
                      <a:tailEnd type="none" w="med" len="med"/>
                    </a:lnT>
                    <a:lnB w="381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
        <p:nvSpPr>
          <p:cNvPr id="4" name="TextBox 4"/>
          <p:cNvSpPr txBox="1"/>
          <p:nvPr/>
        </p:nvSpPr>
        <p:spPr>
          <a:xfrm>
            <a:off x="702473" y="506576"/>
            <a:ext cx="13792513" cy="1369695"/>
          </a:xfrm>
          <a:prstGeom prst="rect">
            <a:avLst/>
          </a:prstGeom>
        </p:spPr>
        <p:txBody>
          <a:bodyPr lIns="0" tIns="0" rIns="0" bIns="0" rtlCol="0" anchor="t">
            <a:spAutoFit/>
          </a:bodyPr>
          <a:lstStyle/>
          <a:p>
            <a:pPr marL="0" lvl="0" indent="0">
              <a:lnSpc>
                <a:spcPts val="9599"/>
              </a:lnSpc>
            </a:pPr>
            <a:r>
              <a:rPr lang="en-US" sz="7999">
                <a:solidFill>
                  <a:srgbClr val="F6A110"/>
                </a:solidFill>
                <a:latin typeface="Times New Roman Semi-Bold"/>
              </a:rPr>
              <a:t>Modules of Work</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727072" y="-23811"/>
            <a:ext cx="13792513" cy="1369695"/>
          </a:xfrm>
          <a:prstGeom prst="rect">
            <a:avLst/>
          </a:prstGeom>
        </p:spPr>
        <p:txBody>
          <a:bodyPr lIns="0" tIns="0" rIns="0" bIns="0" rtlCol="0" anchor="t">
            <a:spAutoFit/>
          </a:bodyPr>
          <a:lstStyle/>
          <a:p>
            <a:pPr marL="0" lvl="0" indent="0">
              <a:lnSpc>
                <a:spcPts val="9599"/>
              </a:lnSpc>
            </a:pPr>
            <a:r>
              <a:rPr lang="en-US" sz="7999">
                <a:solidFill>
                  <a:srgbClr val="F6A110"/>
                </a:solidFill>
                <a:latin typeface="Times New Roman Semi-Bold"/>
              </a:rPr>
              <a:t>References</a:t>
            </a:r>
          </a:p>
        </p:txBody>
      </p:sp>
      <p:sp>
        <p:nvSpPr>
          <p:cNvPr id="3" name="TextBox 3"/>
          <p:cNvSpPr txBox="1"/>
          <p:nvPr/>
        </p:nvSpPr>
        <p:spPr>
          <a:xfrm>
            <a:off x="9139238" y="4572000"/>
            <a:ext cx="9525" cy="1143000"/>
          </a:xfrm>
          <a:prstGeom prst="rect">
            <a:avLst/>
          </a:prstGeom>
        </p:spPr>
        <p:txBody>
          <a:bodyPr lIns="0" tIns="0" rIns="0" bIns="0" rtlCol="0" anchor="t">
            <a:spAutoFit/>
          </a:bodyPr>
          <a:lstStyle/>
          <a:p>
            <a:pPr algn="ctr">
              <a:lnSpc>
                <a:spcPts val="9000"/>
              </a:lnSpc>
              <a:spcBef>
                <a:spcPct val="0"/>
              </a:spcBef>
            </a:pPr>
            <a:endParaRPr/>
          </a:p>
        </p:txBody>
      </p:sp>
      <p:sp>
        <p:nvSpPr>
          <p:cNvPr id="4" name="TextBox 4"/>
          <p:cNvSpPr txBox="1"/>
          <p:nvPr/>
        </p:nvSpPr>
        <p:spPr>
          <a:xfrm>
            <a:off x="727072" y="1441920"/>
            <a:ext cx="16824331" cy="8093115"/>
          </a:xfrm>
          <a:prstGeom prst="rect">
            <a:avLst/>
          </a:prstGeom>
        </p:spPr>
        <p:txBody>
          <a:bodyPr lIns="0" tIns="0" rIns="0" bIns="0" rtlCol="0" anchor="t">
            <a:spAutoFit/>
          </a:bodyPr>
          <a:lstStyle/>
          <a:p>
            <a:pPr>
              <a:lnSpc>
                <a:spcPts val="4897"/>
              </a:lnSpc>
            </a:pPr>
            <a:r>
              <a:rPr lang="en-US" sz="3498">
                <a:solidFill>
                  <a:srgbClr val="000000"/>
                </a:solidFill>
                <a:latin typeface="Times New Roman"/>
              </a:rPr>
              <a:t>Byoungjun Kim and Joonwhoan Lee*. “A Video-Based Fire Detection Using Deep Learning Models.” 18 July 2019 in Applied Sciences</a:t>
            </a:r>
          </a:p>
          <a:p>
            <a:pPr>
              <a:lnSpc>
                <a:spcPts val="4897"/>
              </a:lnSpc>
            </a:pPr>
            <a:r>
              <a:rPr lang="en-US" sz="3498">
                <a:solidFill>
                  <a:srgbClr val="000000"/>
                </a:solidFill>
                <a:latin typeface="Times New Roman"/>
              </a:rPr>
              <a:t>Ren, S., He, K., Girshick, R., &amp; Sun, J. (2017). "Faster R-CNN: Towards Real-Time Object Detection with Region Proposal Networks." IEEE Transactions on Pattern Analysis and Machine Intelligence (TPAMI).</a:t>
            </a:r>
          </a:p>
          <a:p>
            <a:pPr>
              <a:lnSpc>
                <a:spcPts val="4897"/>
              </a:lnSpc>
            </a:pPr>
            <a:r>
              <a:rPr lang="en-US" sz="3498">
                <a:solidFill>
                  <a:srgbClr val="000000"/>
                </a:solidFill>
                <a:latin typeface="Times New Roman"/>
              </a:rPr>
              <a:t>Karpathy, A., Toderici, G., Shetty, S., Leung, T., Sukthankar, R., &amp; Fei-Fei, L. (2014). "Large-scale Video Classification with Convolutional Neural Networks." IEEE Conference on Computer Vision and Pattern Recognition (CVPR).</a:t>
            </a:r>
          </a:p>
          <a:p>
            <a:pPr>
              <a:lnSpc>
                <a:spcPts val="4897"/>
              </a:lnSpc>
            </a:pPr>
            <a:r>
              <a:rPr lang="en-US" sz="3498">
                <a:solidFill>
                  <a:srgbClr val="000000"/>
                </a:solidFill>
                <a:latin typeface="Times New Roman"/>
              </a:rPr>
              <a:t>Panagiotis Barmpoutis1, Kosmas Dimitropoulos2, Kyriaki Kaza2, and Nikos Grammalidis2.(2019)."Fire Detection from Images using Faster R-CNN and Multidimensional Texture Analysis”</a:t>
            </a:r>
          </a:p>
          <a:p>
            <a:pPr>
              <a:lnSpc>
                <a:spcPts val="4897"/>
              </a:lnSpc>
            </a:pPr>
            <a:r>
              <a:rPr lang="en-US" sz="3498">
                <a:solidFill>
                  <a:srgbClr val="000000"/>
                </a:solidFill>
                <a:latin typeface="Times New Roman"/>
              </a:rPr>
              <a:t>ASHRAE. (2008). "Design Manual for Smoke Control." American Society of Heating, Refrigerating and Air-Conditioning Engineers.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555721" y="769476"/>
            <a:ext cx="17319587" cy="7867538"/>
          </a:xfrm>
          <a:prstGeom prst="rect">
            <a:avLst/>
          </a:prstGeom>
        </p:spPr>
        <p:txBody>
          <a:bodyPr lIns="0" tIns="0" rIns="0" bIns="0" rtlCol="0" anchor="t">
            <a:spAutoFit/>
          </a:bodyPr>
          <a:lstStyle/>
          <a:p>
            <a:pPr marL="0" lvl="0" indent="0" algn="l">
              <a:lnSpc>
                <a:spcPts val="4420"/>
              </a:lnSpc>
              <a:spcBef>
                <a:spcPct val="0"/>
              </a:spcBef>
            </a:pPr>
            <a:r>
              <a:rPr lang="en-US" sz="3157" u="none" strike="noStrike">
                <a:solidFill>
                  <a:srgbClr val="000000"/>
                </a:solidFill>
                <a:latin typeface="Times New Roman"/>
              </a:rPr>
              <a:t>"Integrating Fire Detection Systems with Personnel Accountability Systems for Improved Emergency Response"by J. A. Martin, A. L. Rantilla, and S. J. Emery. (IEEE Xplore)</a:t>
            </a:r>
          </a:p>
          <a:p>
            <a:pPr marL="0" lvl="0" indent="0" algn="l">
              <a:lnSpc>
                <a:spcPts val="4420"/>
              </a:lnSpc>
              <a:spcBef>
                <a:spcPct val="0"/>
              </a:spcBef>
            </a:pPr>
            <a:r>
              <a:rPr lang="en-US" sz="3157" u="none" strike="noStrike">
                <a:solidFill>
                  <a:srgbClr val="000000"/>
                </a:solidFill>
                <a:latin typeface="Times New Roman"/>
              </a:rPr>
              <a:t>"Integrating Fire Detection and Personnel Tracking Systems for Improved Safety in Complex Environments" byS. R. Sanders, C. D. Williams, and M. A. Johnson. (ScienceDirect)</a:t>
            </a:r>
          </a:p>
          <a:p>
            <a:pPr marL="0" lvl="0" indent="0" algn="l">
              <a:lnSpc>
                <a:spcPts val="4420"/>
              </a:lnSpc>
              <a:spcBef>
                <a:spcPct val="0"/>
              </a:spcBef>
            </a:pPr>
            <a:r>
              <a:rPr lang="en-US" sz="3157" u="none" strike="noStrike">
                <a:solidFill>
                  <a:srgbClr val="000000"/>
                </a:solidFill>
                <a:latin typeface="Times New Roman"/>
              </a:rPr>
              <a:t>"A Framework for the Integration of Fire Detection and Personnel Accountability Systems in HighRiskEnvironments" by R. K. Smith, E. T. Brown, and T. Q. Nguyen. (ASCE Library)</a:t>
            </a:r>
          </a:p>
          <a:p>
            <a:pPr marL="0" lvl="0" indent="0" algn="l">
              <a:lnSpc>
                <a:spcPts val="4420"/>
              </a:lnSpc>
              <a:spcBef>
                <a:spcPct val="0"/>
              </a:spcBef>
            </a:pPr>
            <a:r>
              <a:rPr lang="en-US" sz="3157" u="none" strike="noStrike">
                <a:solidFill>
                  <a:srgbClr val="000000"/>
                </a:solidFill>
                <a:latin typeface="Times New Roman"/>
              </a:rPr>
              <a:t>"Enhancing Fire Safety through the Integration of Fire Detection and Personnel Tracking Technologies" by L. M.Chen, J. W. Wang, and K. L. Lee. (ScienceDirect)</a:t>
            </a:r>
          </a:p>
          <a:p>
            <a:pPr marL="0" lvl="0" indent="0" algn="l">
              <a:lnSpc>
                <a:spcPts val="4420"/>
              </a:lnSpc>
              <a:spcBef>
                <a:spcPct val="0"/>
              </a:spcBef>
            </a:pPr>
            <a:r>
              <a:rPr lang="en-US" sz="3157" u="none" strike="noStrike">
                <a:solidFill>
                  <a:srgbClr val="000000"/>
                </a:solidFill>
                <a:latin typeface="Times New Roman"/>
              </a:rPr>
              <a:t>Integrating Fire Detection Systems with Personnel Accountability Technologies: A Review of Current Approaches and Future Directions" by G. H. Park, J. Y. Kim, and S. K. Lee. (IEEE Xplore)</a:t>
            </a:r>
          </a:p>
          <a:p>
            <a:pPr marL="0" lvl="0" indent="0" algn="l">
              <a:lnSpc>
                <a:spcPts val="4420"/>
              </a:lnSpc>
              <a:spcBef>
                <a:spcPct val="0"/>
              </a:spcBef>
            </a:pPr>
            <a:r>
              <a:rPr lang="en-US" sz="3157" u="none" strike="noStrike">
                <a:solidFill>
                  <a:srgbClr val="000000"/>
                </a:solidFill>
                <a:latin typeface="Times New Roman"/>
              </a:rPr>
              <a:t>Intelligent Integration of Fire Detection and Personnel Accountability Systems using IoT and  Machine Learning" by A. Gupta, R. Sharma, and S. Kumar. (SpringerLink)</a:t>
            </a:r>
          </a:p>
          <a:p>
            <a:pPr marL="0" lvl="0" indent="0" algn="l">
              <a:lnSpc>
                <a:spcPts val="4420"/>
              </a:lnSpc>
              <a:spcBef>
                <a:spcPct val="0"/>
              </a:spcBef>
            </a:pPr>
            <a:r>
              <a:rPr lang="en-US" sz="3157" u="none" strike="noStrike">
                <a:solidFill>
                  <a:srgbClr val="000000"/>
                </a:solidFill>
                <a:latin typeface="Times New Roman"/>
              </a:rPr>
              <a:t>"Toward Autonomous Emergency Response: Integration of Fire Detection, Personnel Tracking, and   Robotic Assistance" by B. Johnson, D. Smith, and C. Brown. (ACM Digital Library)</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a:stretch>
          </a:blipFill>
        </p:spPr>
      </p:sp>
      <p:sp>
        <p:nvSpPr>
          <p:cNvPr id="3" name="TextBox 3"/>
          <p:cNvSpPr txBox="1"/>
          <p:nvPr/>
        </p:nvSpPr>
        <p:spPr>
          <a:xfrm>
            <a:off x="3912215" y="3127330"/>
            <a:ext cx="10463569" cy="2657511"/>
          </a:xfrm>
          <a:prstGeom prst="rect">
            <a:avLst/>
          </a:prstGeom>
        </p:spPr>
        <p:txBody>
          <a:bodyPr lIns="0" tIns="0" rIns="0" bIns="0" rtlCol="0" anchor="t">
            <a:spAutoFit/>
          </a:bodyPr>
          <a:lstStyle/>
          <a:p>
            <a:pPr algn="ctr">
              <a:lnSpc>
                <a:spcPts val="20998"/>
              </a:lnSpc>
            </a:pPr>
            <a:r>
              <a:rPr lang="en-US" sz="14998">
                <a:solidFill>
                  <a:srgbClr val="000000"/>
                </a:solidFill>
                <a:latin typeface="Angella White"/>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642468" y="310515"/>
            <a:ext cx="13422789" cy="1293495"/>
          </a:xfrm>
          <a:prstGeom prst="rect">
            <a:avLst/>
          </a:prstGeom>
        </p:spPr>
        <p:txBody>
          <a:bodyPr lIns="0" tIns="0" rIns="0" bIns="0" rtlCol="0" anchor="t">
            <a:spAutoFit/>
          </a:bodyPr>
          <a:lstStyle/>
          <a:p>
            <a:pPr marL="0" lvl="0" indent="0">
              <a:lnSpc>
                <a:spcPts val="8999"/>
              </a:lnSpc>
            </a:pPr>
            <a:r>
              <a:rPr lang="en-US" sz="7499">
                <a:solidFill>
                  <a:srgbClr val="F6A110"/>
                </a:solidFill>
                <a:latin typeface="Times New Roman Semi-Bold"/>
              </a:rPr>
              <a:t>CONTENTS</a:t>
            </a:r>
          </a:p>
        </p:txBody>
      </p:sp>
      <p:sp>
        <p:nvSpPr>
          <p:cNvPr id="3" name="TextBox 3"/>
          <p:cNvSpPr txBox="1"/>
          <p:nvPr/>
        </p:nvSpPr>
        <p:spPr>
          <a:xfrm>
            <a:off x="1256701" y="1442085"/>
            <a:ext cx="12754341" cy="8219426"/>
          </a:xfrm>
          <a:prstGeom prst="rect">
            <a:avLst/>
          </a:prstGeom>
        </p:spPr>
        <p:txBody>
          <a:bodyPr lIns="0" tIns="0" rIns="0" bIns="0" rtlCol="0" anchor="t">
            <a:spAutoFit/>
          </a:bodyPr>
          <a:lstStyle/>
          <a:p>
            <a:pPr marL="902645" lvl="1" indent="-451323">
              <a:lnSpc>
                <a:spcPts val="5853"/>
              </a:lnSpc>
              <a:buFont typeface="Arial"/>
              <a:buChar char="•"/>
            </a:pPr>
            <a:r>
              <a:rPr lang="en-US" sz="4180">
                <a:solidFill>
                  <a:srgbClr val="000000"/>
                </a:solidFill>
                <a:latin typeface="Times New Roman"/>
              </a:rPr>
              <a:t>Abstract</a:t>
            </a:r>
          </a:p>
          <a:p>
            <a:pPr marL="902645" lvl="1" indent="-451323">
              <a:lnSpc>
                <a:spcPts val="5853"/>
              </a:lnSpc>
              <a:buFont typeface="Arial"/>
              <a:buChar char="•"/>
            </a:pPr>
            <a:r>
              <a:rPr lang="en-US" sz="4180">
                <a:solidFill>
                  <a:srgbClr val="000000"/>
                </a:solidFill>
                <a:latin typeface="Times New Roman"/>
              </a:rPr>
              <a:t>Introduction</a:t>
            </a:r>
          </a:p>
          <a:p>
            <a:pPr marL="902645" lvl="1" indent="-451323">
              <a:lnSpc>
                <a:spcPts val="5853"/>
              </a:lnSpc>
              <a:buFont typeface="Arial"/>
              <a:buChar char="•"/>
            </a:pPr>
            <a:r>
              <a:rPr lang="en-US" sz="4180">
                <a:solidFill>
                  <a:srgbClr val="000000"/>
                </a:solidFill>
                <a:latin typeface="Times New Roman"/>
              </a:rPr>
              <a:t>Existing Methods</a:t>
            </a:r>
          </a:p>
          <a:p>
            <a:pPr marL="902645" lvl="1" indent="-451323">
              <a:lnSpc>
                <a:spcPts val="5853"/>
              </a:lnSpc>
              <a:buFont typeface="Arial"/>
              <a:buChar char="•"/>
            </a:pPr>
            <a:r>
              <a:rPr lang="en-US" sz="4180">
                <a:solidFill>
                  <a:srgbClr val="000000"/>
                </a:solidFill>
                <a:latin typeface="Times New Roman"/>
              </a:rPr>
              <a:t>Proposed Method</a:t>
            </a:r>
          </a:p>
          <a:p>
            <a:pPr marL="902645" lvl="1" indent="-451323">
              <a:lnSpc>
                <a:spcPts val="5853"/>
              </a:lnSpc>
              <a:buFont typeface="Arial"/>
              <a:buChar char="•"/>
            </a:pPr>
            <a:r>
              <a:rPr lang="en-US" sz="4180">
                <a:solidFill>
                  <a:srgbClr val="000000"/>
                </a:solidFill>
                <a:latin typeface="Times New Roman"/>
              </a:rPr>
              <a:t>Block Diagram</a:t>
            </a:r>
          </a:p>
          <a:p>
            <a:pPr marL="902645" lvl="1" indent="-451323">
              <a:lnSpc>
                <a:spcPts val="5853"/>
              </a:lnSpc>
              <a:buFont typeface="Arial"/>
              <a:buChar char="•"/>
            </a:pPr>
            <a:r>
              <a:rPr lang="en-US" sz="4180">
                <a:solidFill>
                  <a:srgbClr val="000000"/>
                </a:solidFill>
                <a:latin typeface="Times New Roman"/>
              </a:rPr>
              <a:t>Tools/Software Required</a:t>
            </a:r>
          </a:p>
          <a:p>
            <a:pPr marL="902645" lvl="1" indent="-451323">
              <a:lnSpc>
                <a:spcPts val="5853"/>
              </a:lnSpc>
              <a:buFont typeface="Arial"/>
              <a:buChar char="•"/>
            </a:pPr>
            <a:r>
              <a:rPr lang="en-US" sz="4180">
                <a:solidFill>
                  <a:srgbClr val="000000"/>
                </a:solidFill>
                <a:latin typeface="Times New Roman"/>
              </a:rPr>
              <a:t>Algorithm</a:t>
            </a:r>
          </a:p>
          <a:p>
            <a:pPr marL="902645" lvl="1" indent="-451323">
              <a:lnSpc>
                <a:spcPts val="5853"/>
              </a:lnSpc>
              <a:buFont typeface="Arial"/>
              <a:buChar char="•"/>
            </a:pPr>
            <a:r>
              <a:rPr lang="en-US" sz="4180">
                <a:solidFill>
                  <a:srgbClr val="000000"/>
                </a:solidFill>
                <a:latin typeface="Times New Roman"/>
              </a:rPr>
              <a:t>FlowChart</a:t>
            </a:r>
          </a:p>
          <a:p>
            <a:pPr marL="902645" lvl="1" indent="-451323">
              <a:lnSpc>
                <a:spcPts val="5853"/>
              </a:lnSpc>
              <a:buFont typeface="Arial"/>
              <a:buChar char="•"/>
            </a:pPr>
            <a:r>
              <a:rPr lang="en-US" sz="4180">
                <a:solidFill>
                  <a:srgbClr val="000000"/>
                </a:solidFill>
                <a:latin typeface="Times New Roman"/>
              </a:rPr>
              <a:t>Results</a:t>
            </a:r>
          </a:p>
          <a:p>
            <a:pPr marL="902645" lvl="1" indent="-451323">
              <a:lnSpc>
                <a:spcPts val="5853"/>
              </a:lnSpc>
              <a:buFont typeface="Arial"/>
              <a:buChar char="•"/>
            </a:pPr>
            <a:r>
              <a:rPr lang="en-US" sz="4180">
                <a:solidFill>
                  <a:srgbClr val="000000"/>
                </a:solidFill>
                <a:latin typeface="Times New Roman"/>
              </a:rPr>
              <a:t>Modules of Work</a:t>
            </a:r>
          </a:p>
          <a:p>
            <a:pPr marL="902645" lvl="1" indent="-451323" algn="l">
              <a:lnSpc>
                <a:spcPts val="5853"/>
              </a:lnSpc>
              <a:buFont typeface="Arial"/>
              <a:buChar char="•"/>
            </a:pPr>
            <a:r>
              <a:rPr lang="en-US" sz="4180">
                <a:solidFill>
                  <a:srgbClr val="000000"/>
                </a:solidFill>
                <a:latin typeface="Times New Roman"/>
              </a:rPr>
              <a:t>References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432964" y="110657"/>
            <a:ext cx="13422789" cy="1369695"/>
          </a:xfrm>
          <a:prstGeom prst="rect">
            <a:avLst/>
          </a:prstGeom>
        </p:spPr>
        <p:txBody>
          <a:bodyPr lIns="0" tIns="0" rIns="0" bIns="0" rtlCol="0" anchor="t">
            <a:spAutoFit/>
          </a:bodyPr>
          <a:lstStyle/>
          <a:p>
            <a:pPr marL="0" lvl="0" indent="0">
              <a:lnSpc>
                <a:spcPts val="9599"/>
              </a:lnSpc>
            </a:pPr>
            <a:r>
              <a:rPr lang="en-US" sz="7999">
                <a:solidFill>
                  <a:srgbClr val="F6A110"/>
                </a:solidFill>
                <a:latin typeface="Times New Roman Semi-Bold"/>
              </a:rPr>
              <a:t>Abstract</a:t>
            </a:r>
          </a:p>
        </p:txBody>
      </p:sp>
      <p:sp>
        <p:nvSpPr>
          <p:cNvPr id="3" name="TextBox 3"/>
          <p:cNvSpPr txBox="1"/>
          <p:nvPr/>
        </p:nvSpPr>
        <p:spPr>
          <a:xfrm>
            <a:off x="133579" y="1716694"/>
            <a:ext cx="17677939" cy="7359015"/>
          </a:xfrm>
          <a:prstGeom prst="rect">
            <a:avLst/>
          </a:prstGeom>
        </p:spPr>
        <p:txBody>
          <a:bodyPr lIns="0" tIns="0" rIns="0" bIns="0" rtlCol="0" anchor="t">
            <a:spAutoFit/>
          </a:bodyPr>
          <a:lstStyle/>
          <a:p>
            <a:pPr marL="755646" lvl="1" indent="-377823" algn="just">
              <a:lnSpc>
                <a:spcPts val="4899"/>
              </a:lnSpc>
              <a:buFont typeface="Arial"/>
              <a:buChar char="•"/>
            </a:pPr>
            <a:r>
              <a:rPr lang="en-US" sz="3499">
                <a:solidFill>
                  <a:srgbClr val="000000"/>
                </a:solidFill>
                <a:latin typeface="Times New Roman Bold"/>
              </a:rPr>
              <a:t>Objective: </a:t>
            </a:r>
            <a:r>
              <a:rPr lang="en-US" sz="3499">
                <a:solidFill>
                  <a:srgbClr val="000000"/>
                </a:solidFill>
                <a:latin typeface="Times New Roman"/>
              </a:rPr>
              <a:t>Develop an integrated safety system using image processing and deep learning for effective fire incident detection and response.</a:t>
            </a:r>
          </a:p>
          <a:p>
            <a:pPr marL="755646" lvl="1" indent="-377823" algn="just">
              <a:lnSpc>
                <a:spcPts val="4899"/>
              </a:lnSpc>
              <a:buFont typeface="Arial"/>
              <a:buChar char="•"/>
            </a:pPr>
            <a:r>
              <a:rPr lang="en-US" sz="3499">
                <a:solidFill>
                  <a:srgbClr val="000000"/>
                </a:solidFill>
                <a:latin typeface="Times New Roman Bold"/>
              </a:rPr>
              <a:t>Approach:</a:t>
            </a:r>
            <a:r>
              <a:rPr lang="en-US" sz="3499">
                <a:solidFill>
                  <a:srgbClr val="000000"/>
                </a:solidFill>
                <a:latin typeface="Times New Roman"/>
              </a:rPr>
              <a:t> Utilize Faster R-CNN to detect suspected fire regions, employ LSTM for short and long-term event dynamics, and use majority voting for decision-making. Monitor temporal changes in flame and smoke areas to understand fire behavior.</a:t>
            </a:r>
          </a:p>
          <a:p>
            <a:pPr marL="755646" lvl="1" indent="-377823" algn="just">
              <a:lnSpc>
                <a:spcPts val="4899"/>
              </a:lnSpc>
              <a:buFont typeface="Arial"/>
              <a:buChar char="•"/>
            </a:pPr>
            <a:r>
              <a:rPr lang="en-US" sz="3499">
                <a:solidFill>
                  <a:srgbClr val="000000"/>
                </a:solidFill>
                <a:latin typeface="Times New Roman Bold"/>
              </a:rPr>
              <a:t>Response Mechanism: </a:t>
            </a:r>
            <a:r>
              <a:rPr lang="en-US" sz="3499">
                <a:solidFill>
                  <a:srgbClr val="000000"/>
                </a:solidFill>
                <a:latin typeface="Times New Roman"/>
              </a:rPr>
              <a:t>Activate alarms and send notifications to officials upon fire detection. Employ CCTV cameras at exit gates for individual counting during evacuations.</a:t>
            </a:r>
          </a:p>
          <a:p>
            <a:pPr marL="755646" lvl="1" indent="-377823" algn="just">
              <a:lnSpc>
                <a:spcPts val="4899"/>
              </a:lnSpc>
              <a:buFont typeface="Arial"/>
              <a:buChar char="•"/>
            </a:pPr>
            <a:r>
              <a:rPr lang="en-US" sz="3499">
                <a:solidFill>
                  <a:srgbClr val="000000"/>
                </a:solidFill>
                <a:latin typeface="Times New Roman Bold"/>
              </a:rPr>
              <a:t>Outcome:</a:t>
            </a:r>
            <a:r>
              <a:rPr lang="en-US" sz="3499">
                <a:solidFill>
                  <a:srgbClr val="000000"/>
                </a:solidFill>
                <a:latin typeface="Times New Roman"/>
              </a:rPr>
              <a:t> Enable real-time response capabilities, ensuring occupant safety and minimizing damage in industries by comparing attendance data with counted individuals and displaying real-time counts.</a:t>
            </a:r>
          </a:p>
          <a:p>
            <a:pPr algn="just">
              <a:lnSpc>
                <a:spcPts val="3919"/>
              </a:lnSpc>
            </a:pPr>
            <a:endParaRPr lang="en-US" sz="3499">
              <a:solidFill>
                <a:srgbClr val="000000"/>
              </a:solidFill>
              <a:latin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741230" y="267652"/>
            <a:ext cx="8809968" cy="1369695"/>
          </a:xfrm>
          <a:prstGeom prst="rect">
            <a:avLst/>
          </a:prstGeom>
        </p:spPr>
        <p:txBody>
          <a:bodyPr lIns="0" tIns="0" rIns="0" bIns="0" rtlCol="0" anchor="t">
            <a:spAutoFit/>
          </a:bodyPr>
          <a:lstStyle/>
          <a:p>
            <a:pPr marL="0" lvl="0" indent="0">
              <a:lnSpc>
                <a:spcPts val="9599"/>
              </a:lnSpc>
            </a:pPr>
            <a:r>
              <a:rPr lang="en-US" sz="7999">
                <a:solidFill>
                  <a:srgbClr val="F6A110"/>
                </a:solidFill>
                <a:latin typeface="Times New Roman Semi-Bold"/>
              </a:rPr>
              <a:t>Introduction</a:t>
            </a:r>
          </a:p>
        </p:txBody>
      </p:sp>
      <p:sp>
        <p:nvSpPr>
          <p:cNvPr id="3" name="TextBox 3"/>
          <p:cNvSpPr txBox="1"/>
          <p:nvPr/>
        </p:nvSpPr>
        <p:spPr>
          <a:xfrm>
            <a:off x="256953" y="1542098"/>
            <a:ext cx="17774095" cy="9770585"/>
          </a:xfrm>
          <a:prstGeom prst="rect">
            <a:avLst/>
          </a:prstGeom>
        </p:spPr>
        <p:txBody>
          <a:bodyPr lIns="0" tIns="0" rIns="0" bIns="0" rtlCol="0" anchor="t">
            <a:spAutoFit/>
          </a:bodyPr>
          <a:lstStyle/>
          <a:p>
            <a:pPr>
              <a:lnSpc>
                <a:spcPts val="3263"/>
              </a:lnSpc>
            </a:pPr>
            <a:endParaRPr/>
          </a:p>
          <a:p>
            <a:pPr marL="734059" lvl="1" indent="-367030">
              <a:lnSpc>
                <a:spcPts val="4759"/>
              </a:lnSpc>
              <a:buFont typeface="Arial"/>
              <a:buChar char="•"/>
            </a:pPr>
            <a:r>
              <a:rPr lang="en-US" sz="3399">
                <a:solidFill>
                  <a:srgbClr val="000000"/>
                </a:solidFill>
                <a:latin typeface="Times New Roman"/>
              </a:rPr>
              <a:t>According to a report, In 2021, India recorded 1.6 million fire accidents, with 27,027 deaths. To reduce such disasters, fire detection without a false alarm at an early stage is crucial. Accordingly, various automatic fire detection technologies are being developed, and are widely used in real life.</a:t>
            </a:r>
          </a:p>
          <a:p>
            <a:pPr>
              <a:lnSpc>
                <a:spcPts val="2800"/>
              </a:lnSpc>
            </a:pPr>
            <a:endParaRPr lang="en-US" sz="3399">
              <a:solidFill>
                <a:srgbClr val="000000"/>
              </a:solidFill>
              <a:latin typeface="Times New Roman"/>
            </a:endParaRPr>
          </a:p>
          <a:p>
            <a:pPr marL="734059" lvl="1" indent="-367030">
              <a:lnSpc>
                <a:spcPts val="4759"/>
              </a:lnSpc>
              <a:buFont typeface="Arial"/>
              <a:buChar char="•"/>
            </a:pPr>
            <a:r>
              <a:rPr lang="en-US" sz="3399">
                <a:solidFill>
                  <a:srgbClr val="000000"/>
                </a:solidFill>
                <a:latin typeface="Times New Roman"/>
              </a:rPr>
              <a:t>To address these challenges, current research explores computer vision-based approaches. This innovative methodology provides broader surveillance coverage and faster response times by confirming fires without the need for physical inspection. </a:t>
            </a:r>
          </a:p>
          <a:p>
            <a:pPr>
              <a:lnSpc>
                <a:spcPts val="2520"/>
              </a:lnSpc>
            </a:pPr>
            <a:endParaRPr lang="en-US" sz="3399">
              <a:solidFill>
                <a:srgbClr val="000000"/>
              </a:solidFill>
              <a:latin typeface="Times New Roman"/>
            </a:endParaRPr>
          </a:p>
          <a:p>
            <a:pPr marL="734059" lvl="1" indent="-367030">
              <a:lnSpc>
                <a:spcPts val="4759"/>
              </a:lnSpc>
              <a:buFont typeface="Arial"/>
              <a:buChar char="•"/>
            </a:pPr>
            <a:r>
              <a:rPr lang="en-US" sz="3399">
                <a:solidFill>
                  <a:srgbClr val="000000"/>
                </a:solidFill>
                <a:latin typeface="Times New Roman"/>
              </a:rPr>
              <a:t>Our proposed system seamlessly integrates with existing alarm systems, ensuring immediate notifications to authorities upon fire detection. </a:t>
            </a:r>
          </a:p>
          <a:p>
            <a:pPr>
              <a:lnSpc>
                <a:spcPts val="1960"/>
              </a:lnSpc>
            </a:pPr>
            <a:endParaRPr lang="en-US" sz="3399">
              <a:solidFill>
                <a:srgbClr val="000000"/>
              </a:solidFill>
              <a:latin typeface="Times New Roman"/>
            </a:endParaRPr>
          </a:p>
          <a:p>
            <a:pPr marL="734059" lvl="1" indent="-367030">
              <a:lnSpc>
                <a:spcPts val="4759"/>
              </a:lnSpc>
              <a:buFont typeface="Arial"/>
              <a:buChar char="•"/>
            </a:pPr>
            <a:r>
              <a:rPr lang="en-US" sz="3399">
                <a:solidFill>
                  <a:srgbClr val="000000"/>
                </a:solidFill>
                <a:latin typeface="Times New Roman"/>
              </a:rPr>
              <a:t>The cross-referencing of attendance data with the evacuation count is a crucial step, enabling the system to promptly identify any disparities and trigger alerts. </a:t>
            </a:r>
          </a:p>
          <a:p>
            <a:pPr>
              <a:lnSpc>
                <a:spcPts val="4620"/>
              </a:lnSpc>
            </a:pPr>
            <a:endParaRPr lang="en-US" sz="3399">
              <a:solidFill>
                <a:srgbClr val="000000"/>
              </a:solidFill>
              <a:latin typeface="Times New Roman"/>
            </a:endParaRPr>
          </a:p>
          <a:p>
            <a:pPr>
              <a:lnSpc>
                <a:spcPts val="3263"/>
              </a:lnSpc>
            </a:pPr>
            <a:endParaRPr lang="en-US" sz="3399">
              <a:solidFill>
                <a:srgbClr val="000000"/>
              </a:solidFill>
              <a:latin typeface="Times New Roman"/>
            </a:endParaRPr>
          </a:p>
          <a:p>
            <a:pPr>
              <a:lnSpc>
                <a:spcPts val="3263"/>
              </a:lnSpc>
            </a:pPr>
            <a:endParaRPr lang="en-US" sz="3399">
              <a:solidFill>
                <a:srgbClr val="000000"/>
              </a:solidFill>
              <a:latin typeface="Times New Roman"/>
            </a:endParaRPr>
          </a:p>
          <a:p>
            <a:pPr marL="0" lvl="0" indent="0" algn="l">
              <a:lnSpc>
                <a:spcPts val="3263"/>
              </a:lnSpc>
              <a:spcBef>
                <a:spcPct val="0"/>
              </a:spcBef>
            </a:pPr>
            <a:r>
              <a:rPr lang="en-US" sz="2331">
                <a:solidFill>
                  <a:srgbClr val="000000"/>
                </a:solidFill>
                <a:latin typeface="Times New Roman"/>
              </a:rPr>
              <a:t>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608331" y="1354233"/>
            <a:ext cx="16433484" cy="10916666"/>
          </a:xfrm>
          <a:prstGeom prst="rect">
            <a:avLst/>
          </a:prstGeom>
        </p:spPr>
        <p:txBody>
          <a:bodyPr lIns="0" tIns="0" rIns="0" bIns="0" rtlCol="0" anchor="t">
            <a:spAutoFit/>
          </a:bodyPr>
          <a:lstStyle/>
          <a:p>
            <a:pPr marL="863598" lvl="1" indent="-431799">
              <a:lnSpc>
                <a:spcPts val="5599"/>
              </a:lnSpc>
              <a:buFont typeface="Arial"/>
              <a:buChar char="•"/>
            </a:pPr>
            <a:r>
              <a:rPr lang="en-US" sz="3999">
                <a:solidFill>
                  <a:srgbClr val="000000"/>
                </a:solidFill>
                <a:latin typeface="Times New Roman"/>
              </a:rPr>
              <a:t>Smoke Detector</a:t>
            </a:r>
          </a:p>
          <a:p>
            <a:pPr marL="863598" lvl="1" indent="-431799">
              <a:lnSpc>
                <a:spcPts val="5599"/>
              </a:lnSpc>
              <a:buFont typeface="Arial"/>
              <a:buChar char="•"/>
            </a:pPr>
            <a:r>
              <a:rPr lang="en-US" sz="3999">
                <a:solidFill>
                  <a:srgbClr val="000000"/>
                </a:solidFill>
                <a:latin typeface="Times New Roman"/>
              </a:rPr>
              <a:t>Heat Detector</a:t>
            </a:r>
          </a:p>
          <a:p>
            <a:pPr marL="863598" lvl="1" indent="-431799">
              <a:lnSpc>
                <a:spcPts val="5599"/>
              </a:lnSpc>
              <a:buFont typeface="Arial"/>
              <a:buChar char="•"/>
            </a:pPr>
            <a:r>
              <a:rPr lang="en-US" sz="3999">
                <a:solidFill>
                  <a:srgbClr val="000000"/>
                </a:solidFill>
                <a:latin typeface="Times New Roman"/>
              </a:rPr>
              <a:t>Flame Detector</a:t>
            </a:r>
          </a:p>
          <a:p>
            <a:pPr>
              <a:lnSpc>
                <a:spcPts val="5599"/>
              </a:lnSpc>
            </a:pPr>
            <a:endParaRPr lang="en-US" sz="3999">
              <a:solidFill>
                <a:srgbClr val="000000"/>
              </a:solidFill>
              <a:latin typeface="Times New Roman"/>
            </a:endParaRPr>
          </a:p>
          <a:p>
            <a:pPr>
              <a:lnSpc>
                <a:spcPts val="5599"/>
              </a:lnSpc>
            </a:pPr>
            <a:endParaRPr lang="en-US" sz="3999">
              <a:solidFill>
                <a:srgbClr val="000000"/>
              </a:solidFill>
              <a:latin typeface="Times New Roman"/>
            </a:endParaRPr>
          </a:p>
          <a:p>
            <a:pPr>
              <a:lnSpc>
                <a:spcPts val="5599"/>
              </a:lnSpc>
            </a:pPr>
            <a:endParaRPr lang="en-US" sz="3999">
              <a:solidFill>
                <a:srgbClr val="000000"/>
              </a:solidFill>
              <a:latin typeface="Times New Roman"/>
            </a:endParaRPr>
          </a:p>
          <a:p>
            <a:pPr>
              <a:lnSpc>
                <a:spcPts val="5599"/>
              </a:lnSpc>
            </a:pPr>
            <a:endParaRPr lang="en-US" sz="3999">
              <a:solidFill>
                <a:srgbClr val="000000"/>
              </a:solidFill>
              <a:latin typeface="Times New Roman"/>
            </a:endParaRPr>
          </a:p>
          <a:p>
            <a:pPr>
              <a:lnSpc>
                <a:spcPts val="4060"/>
              </a:lnSpc>
            </a:pPr>
            <a:r>
              <a:rPr lang="en-US" sz="2900">
                <a:solidFill>
                  <a:srgbClr val="000000"/>
                </a:solidFill>
                <a:latin typeface="Times New Roman"/>
              </a:rPr>
              <a:t>        </a:t>
            </a:r>
            <a:r>
              <a:rPr lang="en-US" sz="2900">
                <a:solidFill>
                  <a:srgbClr val="000000"/>
                </a:solidFill>
                <a:latin typeface="Times New Roman Italics"/>
              </a:rPr>
              <a:t>fig a. Smoke Detector                              fig b. Heat Detector                     fig c. Flame Detector</a:t>
            </a:r>
          </a:p>
          <a:p>
            <a:pPr>
              <a:lnSpc>
                <a:spcPts val="4060"/>
              </a:lnSpc>
            </a:pPr>
            <a:endParaRPr lang="en-US" sz="2900">
              <a:solidFill>
                <a:srgbClr val="000000"/>
              </a:solidFill>
              <a:latin typeface="Times New Roman Italics"/>
            </a:endParaRPr>
          </a:p>
          <a:p>
            <a:pPr>
              <a:lnSpc>
                <a:spcPts val="4900"/>
              </a:lnSpc>
            </a:pPr>
            <a:r>
              <a:rPr lang="en-US" sz="3500">
                <a:solidFill>
                  <a:srgbClr val="000000"/>
                </a:solidFill>
                <a:latin typeface="Times New Roman"/>
              </a:rPr>
              <a:t>Traditional fire alarm technology is based on smoke or heat sensors that require proximity for activation. These sensors need human involvement to confirm a fire in case of alarm. Furthermore, such systems require various equipment to provide information on the size, location, and burning degree of the fire.</a:t>
            </a:r>
          </a:p>
          <a:p>
            <a:pPr>
              <a:lnSpc>
                <a:spcPts val="4900"/>
              </a:lnSpc>
            </a:pPr>
            <a:endParaRPr lang="en-US" sz="3500">
              <a:solidFill>
                <a:srgbClr val="000000"/>
              </a:solidFill>
              <a:latin typeface="Times New Roman"/>
            </a:endParaRPr>
          </a:p>
          <a:p>
            <a:pPr>
              <a:lnSpc>
                <a:spcPts val="4781"/>
              </a:lnSpc>
            </a:pPr>
            <a:endParaRPr lang="en-US" sz="3500">
              <a:solidFill>
                <a:srgbClr val="000000"/>
              </a:solidFill>
              <a:latin typeface="Times New Roman"/>
            </a:endParaRPr>
          </a:p>
          <a:p>
            <a:pPr>
              <a:lnSpc>
                <a:spcPts val="4788"/>
              </a:lnSpc>
            </a:pPr>
            <a:endParaRPr lang="en-US" sz="3500">
              <a:solidFill>
                <a:srgbClr val="000000"/>
              </a:solidFill>
              <a:latin typeface="Times New Roman"/>
            </a:endParaRPr>
          </a:p>
          <a:p>
            <a:pPr marL="0" lvl="0" indent="0" algn="l">
              <a:lnSpc>
                <a:spcPts val="4788"/>
              </a:lnSpc>
              <a:spcBef>
                <a:spcPct val="0"/>
              </a:spcBef>
            </a:pPr>
            <a:endParaRPr lang="en-US" sz="3500">
              <a:solidFill>
                <a:srgbClr val="000000"/>
              </a:solidFill>
              <a:latin typeface="Times New Roman"/>
            </a:endParaRPr>
          </a:p>
        </p:txBody>
      </p:sp>
      <p:sp>
        <p:nvSpPr>
          <p:cNvPr id="3" name="Freeform 3"/>
          <p:cNvSpPr/>
          <p:nvPr/>
        </p:nvSpPr>
        <p:spPr>
          <a:xfrm>
            <a:off x="1296592" y="3836071"/>
            <a:ext cx="3672853" cy="2614858"/>
          </a:xfrm>
          <a:custGeom>
            <a:avLst/>
            <a:gdLst/>
            <a:ahLst/>
            <a:cxnLst/>
            <a:rect l="l" t="t" r="r" b="b"/>
            <a:pathLst>
              <a:path w="3672853" h="2614858">
                <a:moveTo>
                  <a:pt x="0" y="0"/>
                </a:moveTo>
                <a:lnTo>
                  <a:pt x="3672854" y="0"/>
                </a:lnTo>
                <a:lnTo>
                  <a:pt x="3672854" y="2614858"/>
                </a:lnTo>
                <a:lnTo>
                  <a:pt x="0" y="2614858"/>
                </a:lnTo>
                <a:lnTo>
                  <a:pt x="0" y="0"/>
                </a:lnTo>
                <a:close/>
              </a:path>
            </a:pathLst>
          </a:custGeom>
          <a:blipFill>
            <a:blip r:embed="rId2"/>
            <a:stretch>
              <a:fillRect l="-7293" r="-9481"/>
            </a:stretch>
          </a:blipFill>
        </p:spPr>
      </p:sp>
      <p:sp>
        <p:nvSpPr>
          <p:cNvPr id="4" name="Freeform 4"/>
          <p:cNvSpPr/>
          <p:nvPr/>
        </p:nvSpPr>
        <p:spPr>
          <a:xfrm>
            <a:off x="7411734" y="3836071"/>
            <a:ext cx="3464533" cy="2614858"/>
          </a:xfrm>
          <a:custGeom>
            <a:avLst/>
            <a:gdLst/>
            <a:ahLst/>
            <a:cxnLst/>
            <a:rect l="l" t="t" r="r" b="b"/>
            <a:pathLst>
              <a:path w="3464533" h="2614858">
                <a:moveTo>
                  <a:pt x="0" y="0"/>
                </a:moveTo>
                <a:lnTo>
                  <a:pt x="3464532" y="0"/>
                </a:lnTo>
                <a:lnTo>
                  <a:pt x="3464532" y="2614858"/>
                </a:lnTo>
                <a:lnTo>
                  <a:pt x="0" y="2614858"/>
                </a:lnTo>
                <a:lnTo>
                  <a:pt x="0" y="0"/>
                </a:lnTo>
                <a:close/>
              </a:path>
            </a:pathLst>
          </a:custGeom>
          <a:blipFill>
            <a:blip r:embed="rId3"/>
            <a:stretch>
              <a:fillRect b="-18013"/>
            </a:stretch>
          </a:blipFill>
        </p:spPr>
      </p:sp>
      <p:sp>
        <p:nvSpPr>
          <p:cNvPr id="5" name="Freeform 5"/>
          <p:cNvSpPr/>
          <p:nvPr/>
        </p:nvSpPr>
        <p:spPr>
          <a:xfrm>
            <a:off x="12371845" y="3836071"/>
            <a:ext cx="3056501" cy="2614858"/>
          </a:xfrm>
          <a:custGeom>
            <a:avLst/>
            <a:gdLst/>
            <a:ahLst/>
            <a:cxnLst/>
            <a:rect l="l" t="t" r="r" b="b"/>
            <a:pathLst>
              <a:path w="3056501" h="2614858">
                <a:moveTo>
                  <a:pt x="0" y="0"/>
                </a:moveTo>
                <a:lnTo>
                  <a:pt x="3056500" y="0"/>
                </a:lnTo>
                <a:lnTo>
                  <a:pt x="3056500" y="2614858"/>
                </a:lnTo>
                <a:lnTo>
                  <a:pt x="0" y="2614858"/>
                </a:lnTo>
                <a:lnTo>
                  <a:pt x="0" y="0"/>
                </a:lnTo>
                <a:close/>
              </a:path>
            </a:pathLst>
          </a:custGeom>
          <a:blipFill>
            <a:blip r:embed="rId4"/>
            <a:stretch>
              <a:fillRect t="-9990" b="-24005"/>
            </a:stretch>
          </a:blipFill>
        </p:spPr>
      </p:sp>
      <p:sp>
        <p:nvSpPr>
          <p:cNvPr id="6" name="TextBox 6"/>
          <p:cNvSpPr txBox="1"/>
          <p:nvPr/>
        </p:nvSpPr>
        <p:spPr>
          <a:xfrm>
            <a:off x="1028700" y="-152400"/>
            <a:ext cx="11697248" cy="1369695"/>
          </a:xfrm>
          <a:prstGeom prst="rect">
            <a:avLst/>
          </a:prstGeom>
        </p:spPr>
        <p:txBody>
          <a:bodyPr lIns="0" tIns="0" rIns="0" bIns="0" rtlCol="0" anchor="t">
            <a:spAutoFit/>
          </a:bodyPr>
          <a:lstStyle/>
          <a:p>
            <a:pPr marL="0" lvl="0" indent="0">
              <a:lnSpc>
                <a:spcPts val="9599"/>
              </a:lnSpc>
            </a:pPr>
            <a:r>
              <a:rPr lang="en-US" sz="7999">
                <a:solidFill>
                  <a:srgbClr val="F6A110"/>
                </a:solidFill>
                <a:latin typeface="Times New Roman Semi-Bold"/>
              </a:rPr>
              <a:t>Traditional Methods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722320" y="9223"/>
            <a:ext cx="8809968" cy="1369695"/>
          </a:xfrm>
          <a:prstGeom prst="rect">
            <a:avLst/>
          </a:prstGeom>
        </p:spPr>
        <p:txBody>
          <a:bodyPr lIns="0" tIns="0" rIns="0" bIns="0" rtlCol="0" anchor="t">
            <a:spAutoFit/>
          </a:bodyPr>
          <a:lstStyle/>
          <a:p>
            <a:pPr marL="0" lvl="0" indent="0">
              <a:lnSpc>
                <a:spcPts val="9599"/>
              </a:lnSpc>
            </a:pPr>
            <a:r>
              <a:rPr lang="en-US" sz="7999">
                <a:solidFill>
                  <a:srgbClr val="F6A110"/>
                </a:solidFill>
                <a:latin typeface="Times New Roman Semi-Bold"/>
              </a:rPr>
              <a:t>Proposed method</a:t>
            </a:r>
          </a:p>
        </p:txBody>
      </p:sp>
      <p:sp>
        <p:nvSpPr>
          <p:cNvPr id="3" name="TextBox 3"/>
          <p:cNvSpPr txBox="1"/>
          <p:nvPr/>
        </p:nvSpPr>
        <p:spPr>
          <a:xfrm>
            <a:off x="315122" y="1374157"/>
            <a:ext cx="16418107" cy="8183880"/>
          </a:xfrm>
          <a:prstGeom prst="rect">
            <a:avLst/>
          </a:prstGeom>
        </p:spPr>
        <p:txBody>
          <a:bodyPr lIns="0" tIns="0" rIns="0" bIns="0" rtlCol="0" anchor="t">
            <a:spAutoFit/>
          </a:bodyPr>
          <a:lstStyle/>
          <a:p>
            <a:pPr marL="712468" lvl="1" indent="-356234">
              <a:lnSpc>
                <a:spcPts val="4619"/>
              </a:lnSpc>
              <a:buFont typeface="Arial"/>
              <a:buChar char="•"/>
            </a:pPr>
            <a:r>
              <a:rPr lang="en-US" sz="3299">
                <a:solidFill>
                  <a:srgbClr val="000000"/>
                </a:solidFill>
                <a:latin typeface="Times New Roman"/>
              </a:rPr>
              <a:t>Our proposed method leverages advanced technologies like Faster R-CNN for precise spatial feature detection of both fire and non-fire regions in video sequences. This robustly identifies suspected regions of fire (SRoFs).</a:t>
            </a:r>
          </a:p>
          <a:p>
            <a:pPr marL="712468" lvl="1" indent="-356234">
              <a:lnSpc>
                <a:spcPts val="4619"/>
              </a:lnSpc>
              <a:buFont typeface="Arial"/>
              <a:buChar char="•"/>
            </a:pPr>
            <a:r>
              <a:rPr lang="en-US" sz="3299">
                <a:solidFill>
                  <a:srgbClr val="000000"/>
                </a:solidFill>
                <a:latin typeface="Times New Roman"/>
              </a:rPr>
              <a:t>To understand the fire's evolution, we employ Long Short-Term Memory (LSTM) to accumulate and analyze summarized features across successive frames within the SRoFs bounding boxes. </a:t>
            </a:r>
          </a:p>
          <a:p>
            <a:pPr marL="712468" lvl="1" indent="-356234">
              <a:lnSpc>
                <a:spcPts val="4619"/>
              </a:lnSpc>
              <a:buFont typeface="Arial"/>
              <a:buChar char="•"/>
            </a:pPr>
            <a:r>
              <a:rPr lang="en-US" sz="3299">
                <a:solidFill>
                  <a:srgbClr val="000000"/>
                </a:solidFill>
                <a:latin typeface="Times New Roman"/>
              </a:rPr>
              <a:t>Instead of relying solely on short-term assessments, we utilize majority voting to combine these classifications over time. </a:t>
            </a:r>
          </a:p>
          <a:p>
            <a:pPr marL="712468" lvl="1" indent="-356234">
              <a:lnSpc>
                <a:spcPts val="4619"/>
              </a:lnSpc>
              <a:buFont typeface="Arial"/>
              <a:buChar char="•"/>
            </a:pPr>
            <a:r>
              <a:rPr lang="en-US" sz="3299">
                <a:solidFill>
                  <a:srgbClr val="000000"/>
                </a:solidFill>
                <a:latin typeface="Times New Roman"/>
              </a:rPr>
              <a:t>Upon confirmed fire detection, the system triggers alarms and sends notifications to emergency personnel. </a:t>
            </a:r>
          </a:p>
          <a:p>
            <a:pPr marL="712468" lvl="1" indent="-356234">
              <a:lnSpc>
                <a:spcPts val="4619"/>
              </a:lnSpc>
              <a:buFont typeface="Arial"/>
              <a:buChar char="•"/>
            </a:pPr>
            <a:r>
              <a:rPr lang="en-US" sz="3299">
                <a:solidFill>
                  <a:srgbClr val="000000"/>
                </a:solidFill>
                <a:latin typeface="Times New Roman"/>
              </a:rPr>
              <a:t>Additionally, CCTV cameras at exit gates enable the counting of evacuated individuals, allowing for discrepancy checks against attendance data. This ensures real-time response and accountability for occupant safety.</a:t>
            </a:r>
          </a:p>
          <a:p>
            <a:pPr marL="0" lvl="0" indent="0" algn="l">
              <a:lnSpc>
                <a:spcPts val="4619"/>
              </a:lnSpc>
              <a:spcBef>
                <a:spcPct val="0"/>
              </a:spcBef>
            </a:pPr>
            <a:endParaRPr lang="en-US" sz="3299">
              <a:solidFill>
                <a:srgbClr val="000000"/>
              </a:solidFill>
              <a:latin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AFAF9"/>
        </a:solidFill>
        <a:effectLst/>
      </p:bgPr>
    </p:bg>
    <p:spTree>
      <p:nvGrpSpPr>
        <p:cNvPr id="1" name=""/>
        <p:cNvGrpSpPr/>
        <p:nvPr/>
      </p:nvGrpSpPr>
      <p:grpSpPr>
        <a:xfrm>
          <a:off x="0" y="0"/>
          <a:ext cx="0" cy="0"/>
          <a:chOff x="0" y="0"/>
          <a:chExt cx="0" cy="0"/>
        </a:xfrm>
      </p:grpSpPr>
      <p:grpSp>
        <p:nvGrpSpPr>
          <p:cNvPr id="2" name="Group 2"/>
          <p:cNvGrpSpPr/>
          <p:nvPr/>
        </p:nvGrpSpPr>
        <p:grpSpPr>
          <a:xfrm>
            <a:off x="378727" y="1918062"/>
            <a:ext cx="9247636" cy="7846427"/>
            <a:chOff x="0" y="0"/>
            <a:chExt cx="2435591" cy="2066549"/>
          </a:xfrm>
        </p:grpSpPr>
        <p:sp>
          <p:nvSpPr>
            <p:cNvPr id="3" name="Freeform 3"/>
            <p:cNvSpPr/>
            <p:nvPr/>
          </p:nvSpPr>
          <p:spPr>
            <a:xfrm>
              <a:off x="0" y="0"/>
              <a:ext cx="2435591" cy="2066549"/>
            </a:xfrm>
            <a:custGeom>
              <a:avLst/>
              <a:gdLst/>
              <a:ahLst/>
              <a:cxnLst/>
              <a:rect l="l" t="t" r="r" b="b"/>
              <a:pathLst>
                <a:path w="2435591" h="2066549">
                  <a:moveTo>
                    <a:pt x="0" y="0"/>
                  </a:moveTo>
                  <a:lnTo>
                    <a:pt x="2435591" y="0"/>
                  </a:lnTo>
                  <a:lnTo>
                    <a:pt x="2435591" y="2066549"/>
                  </a:lnTo>
                  <a:lnTo>
                    <a:pt x="0" y="2066549"/>
                  </a:lnTo>
                  <a:close/>
                </a:path>
              </a:pathLst>
            </a:custGeom>
            <a:solidFill>
              <a:srgbClr val="FFFFFF"/>
            </a:solidFill>
            <a:ln w="38100" cap="sq">
              <a:solidFill>
                <a:srgbClr val="000000"/>
              </a:solidFill>
              <a:prstDash val="solid"/>
              <a:miter/>
            </a:ln>
          </p:spPr>
        </p:sp>
        <p:sp>
          <p:nvSpPr>
            <p:cNvPr id="4" name="TextBox 4"/>
            <p:cNvSpPr txBox="1"/>
            <p:nvPr/>
          </p:nvSpPr>
          <p:spPr>
            <a:xfrm>
              <a:off x="0" y="-38100"/>
              <a:ext cx="2435591" cy="2104649"/>
            </a:xfrm>
            <a:prstGeom prst="rect">
              <a:avLst/>
            </a:prstGeom>
          </p:spPr>
          <p:txBody>
            <a:bodyPr lIns="50800" tIns="50800" rIns="50800" bIns="50800" rtlCol="0" anchor="ctr"/>
            <a:lstStyle/>
            <a:p>
              <a:pPr algn="ctr">
                <a:lnSpc>
                  <a:spcPts val="2659"/>
                </a:lnSpc>
              </a:pPr>
              <a:endParaRPr/>
            </a:p>
          </p:txBody>
        </p:sp>
      </p:grpSp>
      <p:grpSp>
        <p:nvGrpSpPr>
          <p:cNvPr id="5" name="Group 5"/>
          <p:cNvGrpSpPr/>
          <p:nvPr/>
        </p:nvGrpSpPr>
        <p:grpSpPr>
          <a:xfrm>
            <a:off x="899310" y="3021827"/>
            <a:ext cx="3741127" cy="1230699"/>
            <a:chOff x="0" y="0"/>
            <a:chExt cx="985317" cy="324135"/>
          </a:xfrm>
        </p:grpSpPr>
        <p:sp>
          <p:nvSpPr>
            <p:cNvPr id="6" name="Freeform 6"/>
            <p:cNvSpPr/>
            <p:nvPr/>
          </p:nvSpPr>
          <p:spPr>
            <a:xfrm>
              <a:off x="0" y="0"/>
              <a:ext cx="985317" cy="324135"/>
            </a:xfrm>
            <a:custGeom>
              <a:avLst/>
              <a:gdLst/>
              <a:ahLst/>
              <a:cxnLst/>
              <a:rect l="l" t="t" r="r" b="b"/>
              <a:pathLst>
                <a:path w="985317" h="324135">
                  <a:moveTo>
                    <a:pt x="0" y="0"/>
                  </a:moveTo>
                  <a:lnTo>
                    <a:pt x="985317" y="0"/>
                  </a:lnTo>
                  <a:lnTo>
                    <a:pt x="985317" y="324135"/>
                  </a:lnTo>
                  <a:lnTo>
                    <a:pt x="0" y="324135"/>
                  </a:lnTo>
                  <a:close/>
                </a:path>
              </a:pathLst>
            </a:custGeom>
            <a:solidFill>
              <a:srgbClr val="FFFFFF"/>
            </a:solidFill>
            <a:ln w="38100" cap="sq">
              <a:solidFill>
                <a:srgbClr val="000000"/>
              </a:solidFill>
              <a:prstDash val="solid"/>
              <a:miter/>
            </a:ln>
          </p:spPr>
        </p:sp>
        <p:sp>
          <p:nvSpPr>
            <p:cNvPr id="7" name="TextBox 7"/>
            <p:cNvSpPr txBox="1"/>
            <p:nvPr/>
          </p:nvSpPr>
          <p:spPr>
            <a:xfrm>
              <a:off x="0" y="-38100"/>
              <a:ext cx="985317" cy="362235"/>
            </a:xfrm>
            <a:prstGeom prst="rect">
              <a:avLst/>
            </a:prstGeom>
          </p:spPr>
          <p:txBody>
            <a:bodyPr lIns="50800" tIns="50800" rIns="50800" bIns="50800" rtlCol="0" anchor="ctr"/>
            <a:lstStyle/>
            <a:p>
              <a:pPr algn="ctr">
                <a:lnSpc>
                  <a:spcPts val="2799"/>
                </a:lnSpc>
              </a:pPr>
              <a:r>
                <a:rPr lang="en-US" sz="1999">
                  <a:solidFill>
                    <a:srgbClr val="000000"/>
                  </a:solidFill>
                  <a:latin typeface="Canva Sans Bold"/>
                </a:rPr>
                <a:t>Image Processing</a:t>
              </a:r>
            </a:p>
            <a:p>
              <a:pPr algn="ctr">
                <a:lnSpc>
                  <a:spcPts val="2799"/>
                </a:lnSpc>
              </a:pPr>
              <a:r>
                <a:rPr lang="en-US" sz="1999">
                  <a:solidFill>
                    <a:srgbClr val="000000"/>
                  </a:solidFill>
                  <a:latin typeface="Canva Sans Bold"/>
                </a:rPr>
                <a:t>(Faster R-CNN)</a:t>
              </a:r>
            </a:p>
            <a:p>
              <a:pPr algn="ctr">
                <a:lnSpc>
                  <a:spcPts val="2659"/>
                </a:lnSpc>
                <a:spcBef>
                  <a:spcPct val="0"/>
                </a:spcBef>
              </a:pPr>
              <a:endParaRPr lang="en-US" sz="1999">
                <a:solidFill>
                  <a:srgbClr val="000000"/>
                </a:solidFill>
                <a:latin typeface="Canva Sans Bold"/>
              </a:endParaRPr>
            </a:p>
          </p:txBody>
        </p:sp>
      </p:grpSp>
      <p:grpSp>
        <p:nvGrpSpPr>
          <p:cNvPr id="8" name="Group 8"/>
          <p:cNvGrpSpPr/>
          <p:nvPr/>
        </p:nvGrpSpPr>
        <p:grpSpPr>
          <a:xfrm>
            <a:off x="5080232" y="3021827"/>
            <a:ext cx="3891254" cy="1230699"/>
            <a:chOff x="0" y="0"/>
            <a:chExt cx="1024857" cy="324135"/>
          </a:xfrm>
        </p:grpSpPr>
        <p:sp>
          <p:nvSpPr>
            <p:cNvPr id="9" name="Freeform 9"/>
            <p:cNvSpPr/>
            <p:nvPr/>
          </p:nvSpPr>
          <p:spPr>
            <a:xfrm>
              <a:off x="0" y="0"/>
              <a:ext cx="1024857" cy="324135"/>
            </a:xfrm>
            <a:custGeom>
              <a:avLst/>
              <a:gdLst/>
              <a:ahLst/>
              <a:cxnLst/>
              <a:rect l="l" t="t" r="r" b="b"/>
              <a:pathLst>
                <a:path w="1024857" h="324135">
                  <a:moveTo>
                    <a:pt x="0" y="0"/>
                  </a:moveTo>
                  <a:lnTo>
                    <a:pt x="1024857" y="0"/>
                  </a:lnTo>
                  <a:lnTo>
                    <a:pt x="1024857" y="324135"/>
                  </a:lnTo>
                  <a:lnTo>
                    <a:pt x="0" y="324135"/>
                  </a:lnTo>
                  <a:close/>
                </a:path>
              </a:pathLst>
            </a:custGeom>
            <a:solidFill>
              <a:srgbClr val="FFFFFF"/>
            </a:solidFill>
            <a:ln w="38100" cap="sq">
              <a:solidFill>
                <a:srgbClr val="000000"/>
              </a:solidFill>
              <a:prstDash val="solid"/>
              <a:miter/>
            </a:ln>
          </p:spPr>
        </p:sp>
        <p:sp>
          <p:nvSpPr>
            <p:cNvPr id="10" name="TextBox 10"/>
            <p:cNvSpPr txBox="1"/>
            <p:nvPr/>
          </p:nvSpPr>
          <p:spPr>
            <a:xfrm>
              <a:off x="0" y="-38100"/>
              <a:ext cx="1024857" cy="362235"/>
            </a:xfrm>
            <a:prstGeom prst="rect">
              <a:avLst/>
            </a:prstGeom>
          </p:spPr>
          <p:txBody>
            <a:bodyPr lIns="50800" tIns="50800" rIns="50800" bIns="50800" rtlCol="0" anchor="ctr"/>
            <a:lstStyle/>
            <a:p>
              <a:pPr algn="ctr">
                <a:lnSpc>
                  <a:spcPts val="2799"/>
                </a:lnSpc>
              </a:pPr>
              <a:r>
                <a:rPr lang="en-US" sz="1999">
                  <a:solidFill>
                    <a:srgbClr val="000000"/>
                  </a:solidFill>
                  <a:latin typeface="Canva Sans Bold"/>
                </a:rPr>
                <a:t>Deep Learning</a:t>
              </a:r>
            </a:p>
            <a:p>
              <a:pPr algn="ctr">
                <a:lnSpc>
                  <a:spcPts val="2799"/>
                </a:lnSpc>
              </a:pPr>
              <a:r>
                <a:rPr lang="en-US" sz="1999">
                  <a:solidFill>
                    <a:srgbClr val="000000"/>
                  </a:solidFill>
                  <a:latin typeface="Canva Sans Bold"/>
                </a:rPr>
                <a:t>(LSTM)</a:t>
              </a:r>
            </a:p>
            <a:p>
              <a:pPr algn="ctr">
                <a:lnSpc>
                  <a:spcPts val="2659"/>
                </a:lnSpc>
                <a:spcBef>
                  <a:spcPct val="0"/>
                </a:spcBef>
              </a:pPr>
              <a:endParaRPr lang="en-US" sz="1999">
                <a:solidFill>
                  <a:srgbClr val="000000"/>
                </a:solidFill>
                <a:latin typeface="Canva Sans Bold"/>
              </a:endParaRPr>
            </a:p>
          </p:txBody>
        </p:sp>
      </p:grpSp>
      <p:grpSp>
        <p:nvGrpSpPr>
          <p:cNvPr id="11" name="Group 11"/>
          <p:cNvGrpSpPr/>
          <p:nvPr/>
        </p:nvGrpSpPr>
        <p:grpSpPr>
          <a:xfrm>
            <a:off x="899310" y="4689838"/>
            <a:ext cx="3741127" cy="1230699"/>
            <a:chOff x="0" y="0"/>
            <a:chExt cx="985317" cy="324135"/>
          </a:xfrm>
        </p:grpSpPr>
        <p:sp>
          <p:nvSpPr>
            <p:cNvPr id="12" name="Freeform 12"/>
            <p:cNvSpPr/>
            <p:nvPr/>
          </p:nvSpPr>
          <p:spPr>
            <a:xfrm>
              <a:off x="0" y="0"/>
              <a:ext cx="985317" cy="324135"/>
            </a:xfrm>
            <a:custGeom>
              <a:avLst/>
              <a:gdLst/>
              <a:ahLst/>
              <a:cxnLst/>
              <a:rect l="l" t="t" r="r" b="b"/>
              <a:pathLst>
                <a:path w="985317" h="324135">
                  <a:moveTo>
                    <a:pt x="0" y="0"/>
                  </a:moveTo>
                  <a:lnTo>
                    <a:pt x="985317" y="0"/>
                  </a:lnTo>
                  <a:lnTo>
                    <a:pt x="985317" y="324135"/>
                  </a:lnTo>
                  <a:lnTo>
                    <a:pt x="0" y="324135"/>
                  </a:lnTo>
                  <a:close/>
                </a:path>
              </a:pathLst>
            </a:custGeom>
            <a:solidFill>
              <a:srgbClr val="FFFFFF"/>
            </a:solidFill>
            <a:ln w="38100" cap="sq">
              <a:solidFill>
                <a:srgbClr val="000000"/>
              </a:solidFill>
              <a:prstDash val="solid"/>
              <a:miter/>
            </a:ln>
          </p:spPr>
        </p:sp>
        <p:sp>
          <p:nvSpPr>
            <p:cNvPr id="13" name="TextBox 13"/>
            <p:cNvSpPr txBox="1"/>
            <p:nvPr/>
          </p:nvSpPr>
          <p:spPr>
            <a:xfrm>
              <a:off x="0" y="-47625"/>
              <a:ext cx="985317" cy="371760"/>
            </a:xfrm>
            <a:prstGeom prst="rect">
              <a:avLst/>
            </a:prstGeom>
          </p:spPr>
          <p:txBody>
            <a:bodyPr lIns="50800" tIns="50800" rIns="50800" bIns="50800" rtlCol="0" anchor="ctr"/>
            <a:lstStyle/>
            <a:p>
              <a:pPr algn="ctr">
                <a:lnSpc>
                  <a:spcPts val="3499"/>
                </a:lnSpc>
              </a:pPr>
              <a:r>
                <a:rPr lang="en-US" sz="2499">
                  <a:solidFill>
                    <a:srgbClr val="000000"/>
                  </a:solidFill>
                  <a:latin typeface="Canva Sans Bold"/>
                </a:rPr>
                <a:t>Spatial Features</a:t>
              </a:r>
            </a:p>
            <a:p>
              <a:pPr algn="ctr">
                <a:lnSpc>
                  <a:spcPts val="2659"/>
                </a:lnSpc>
                <a:spcBef>
                  <a:spcPct val="0"/>
                </a:spcBef>
              </a:pPr>
              <a:endParaRPr lang="en-US" sz="2499">
                <a:solidFill>
                  <a:srgbClr val="000000"/>
                </a:solidFill>
                <a:latin typeface="Canva Sans Bold"/>
              </a:endParaRPr>
            </a:p>
          </p:txBody>
        </p:sp>
      </p:grpSp>
      <p:grpSp>
        <p:nvGrpSpPr>
          <p:cNvPr id="14" name="Group 14"/>
          <p:cNvGrpSpPr/>
          <p:nvPr/>
        </p:nvGrpSpPr>
        <p:grpSpPr>
          <a:xfrm>
            <a:off x="5068462" y="4689838"/>
            <a:ext cx="3914792" cy="1230699"/>
            <a:chOff x="0" y="0"/>
            <a:chExt cx="1031056" cy="324135"/>
          </a:xfrm>
        </p:grpSpPr>
        <p:sp>
          <p:nvSpPr>
            <p:cNvPr id="15" name="Freeform 15"/>
            <p:cNvSpPr/>
            <p:nvPr/>
          </p:nvSpPr>
          <p:spPr>
            <a:xfrm>
              <a:off x="0" y="0"/>
              <a:ext cx="1031056" cy="324135"/>
            </a:xfrm>
            <a:custGeom>
              <a:avLst/>
              <a:gdLst/>
              <a:ahLst/>
              <a:cxnLst/>
              <a:rect l="l" t="t" r="r" b="b"/>
              <a:pathLst>
                <a:path w="1031056" h="324135">
                  <a:moveTo>
                    <a:pt x="0" y="0"/>
                  </a:moveTo>
                  <a:lnTo>
                    <a:pt x="1031056" y="0"/>
                  </a:lnTo>
                  <a:lnTo>
                    <a:pt x="1031056" y="324135"/>
                  </a:lnTo>
                  <a:lnTo>
                    <a:pt x="0" y="324135"/>
                  </a:lnTo>
                  <a:close/>
                </a:path>
              </a:pathLst>
            </a:custGeom>
            <a:solidFill>
              <a:srgbClr val="FFFFFF"/>
            </a:solidFill>
            <a:ln w="38100" cap="sq">
              <a:solidFill>
                <a:srgbClr val="000000"/>
              </a:solidFill>
              <a:prstDash val="solid"/>
              <a:miter/>
            </a:ln>
          </p:spPr>
        </p:sp>
        <p:sp>
          <p:nvSpPr>
            <p:cNvPr id="16" name="TextBox 16"/>
            <p:cNvSpPr txBox="1"/>
            <p:nvPr/>
          </p:nvSpPr>
          <p:spPr>
            <a:xfrm>
              <a:off x="0" y="-47625"/>
              <a:ext cx="1031056" cy="371760"/>
            </a:xfrm>
            <a:prstGeom prst="rect">
              <a:avLst/>
            </a:prstGeom>
          </p:spPr>
          <p:txBody>
            <a:bodyPr lIns="50800" tIns="50800" rIns="50800" bIns="50800" rtlCol="0" anchor="ctr"/>
            <a:lstStyle/>
            <a:p>
              <a:pPr algn="ctr">
                <a:lnSpc>
                  <a:spcPts val="3499"/>
                </a:lnSpc>
              </a:pPr>
              <a:r>
                <a:rPr lang="en-US" sz="2499">
                  <a:solidFill>
                    <a:srgbClr val="000000"/>
                  </a:solidFill>
                  <a:latin typeface="Canva Sans Bold"/>
                </a:rPr>
                <a:t>Temporal Features</a:t>
              </a:r>
            </a:p>
            <a:p>
              <a:pPr algn="ctr">
                <a:lnSpc>
                  <a:spcPts val="2659"/>
                </a:lnSpc>
                <a:spcBef>
                  <a:spcPct val="0"/>
                </a:spcBef>
              </a:pPr>
              <a:endParaRPr lang="en-US" sz="2499">
                <a:solidFill>
                  <a:srgbClr val="000000"/>
                </a:solidFill>
                <a:latin typeface="Canva Sans Bold"/>
              </a:endParaRPr>
            </a:p>
          </p:txBody>
        </p:sp>
      </p:grpSp>
      <p:grpSp>
        <p:nvGrpSpPr>
          <p:cNvPr id="17" name="Group 17"/>
          <p:cNvGrpSpPr/>
          <p:nvPr/>
        </p:nvGrpSpPr>
        <p:grpSpPr>
          <a:xfrm>
            <a:off x="821623" y="6357132"/>
            <a:ext cx="8361844" cy="1230699"/>
            <a:chOff x="0" y="0"/>
            <a:chExt cx="2202296" cy="324135"/>
          </a:xfrm>
        </p:grpSpPr>
        <p:sp>
          <p:nvSpPr>
            <p:cNvPr id="18" name="Freeform 18"/>
            <p:cNvSpPr/>
            <p:nvPr/>
          </p:nvSpPr>
          <p:spPr>
            <a:xfrm>
              <a:off x="0" y="0"/>
              <a:ext cx="2202296" cy="324135"/>
            </a:xfrm>
            <a:custGeom>
              <a:avLst/>
              <a:gdLst/>
              <a:ahLst/>
              <a:cxnLst/>
              <a:rect l="l" t="t" r="r" b="b"/>
              <a:pathLst>
                <a:path w="2202296" h="324135">
                  <a:moveTo>
                    <a:pt x="0" y="0"/>
                  </a:moveTo>
                  <a:lnTo>
                    <a:pt x="2202296" y="0"/>
                  </a:lnTo>
                  <a:lnTo>
                    <a:pt x="2202296" y="324135"/>
                  </a:lnTo>
                  <a:lnTo>
                    <a:pt x="0" y="324135"/>
                  </a:lnTo>
                  <a:close/>
                </a:path>
              </a:pathLst>
            </a:custGeom>
            <a:solidFill>
              <a:srgbClr val="FFFFFF"/>
            </a:solidFill>
            <a:ln w="38100" cap="sq">
              <a:solidFill>
                <a:srgbClr val="000000"/>
              </a:solidFill>
              <a:prstDash val="solid"/>
              <a:miter/>
            </a:ln>
          </p:spPr>
        </p:sp>
        <p:sp>
          <p:nvSpPr>
            <p:cNvPr id="19" name="TextBox 19"/>
            <p:cNvSpPr txBox="1"/>
            <p:nvPr/>
          </p:nvSpPr>
          <p:spPr>
            <a:xfrm>
              <a:off x="0" y="-47625"/>
              <a:ext cx="2202296" cy="371760"/>
            </a:xfrm>
            <a:prstGeom prst="rect">
              <a:avLst/>
            </a:prstGeom>
          </p:spPr>
          <p:txBody>
            <a:bodyPr lIns="50800" tIns="50800" rIns="50800" bIns="50800" rtlCol="0" anchor="ctr"/>
            <a:lstStyle/>
            <a:p>
              <a:pPr algn="ctr">
                <a:lnSpc>
                  <a:spcPts val="3499"/>
                </a:lnSpc>
              </a:pPr>
              <a:r>
                <a:rPr lang="en-US" sz="2499">
                  <a:solidFill>
                    <a:srgbClr val="000000"/>
                  </a:solidFill>
                  <a:latin typeface="Canva Sans Bold"/>
                </a:rPr>
                <a:t>Majority Voting for Decision Making</a:t>
              </a:r>
            </a:p>
            <a:p>
              <a:pPr algn="ctr">
                <a:lnSpc>
                  <a:spcPts val="2659"/>
                </a:lnSpc>
                <a:spcBef>
                  <a:spcPct val="0"/>
                </a:spcBef>
              </a:pPr>
              <a:endParaRPr lang="en-US" sz="2499">
                <a:solidFill>
                  <a:srgbClr val="000000"/>
                </a:solidFill>
                <a:latin typeface="Canva Sans Bold"/>
              </a:endParaRPr>
            </a:p>
          </p:txBody>
        </p:sp>
      </p:grpSp>
      <p:grpSp>
        <p:nvGrpSpPr>
          <p:cNvPr id="20" name="Group 20"/>
          <p:cNvGrpSpPr/>
          <p:nvPr/>
        </p:nvGrpSpPr>
        <p:grpSpPr>
          <a:xfrm>
            <a:off x="821623" y="8125849"/>
            <a:ext cx="8361844" cy="1230699"/>
            <a:chOff x="0" y="0"/>
            <a:chExt cx="2202296" cy="324135"/>
          </a:xfrm>
        </p:grpSpPr>
        <p:sp>
          <p:nvSpPr>
            <p:cNvPr id="21" name="Freeform 21"/>
            <p:cNvSpPr/>
            <p:nvPr/>
          </p:nvSpPr>
          <p:spPr>
            <a:xfrm>
              <a:off x="0" y="0"/>
              <a:ext cx="2202296" cy="324135"/>
            </a:xfrm>
            <a:custGeom>
              <a:avLst/>
              <a:gdLst/>
              <a:ahLst/>
              <a:cxnLst/>
              <a:rect l="l" t="t" r="r" b="b"/>
              <a:pathLst>
                <a:path w="2202296" h="324135">
                  <a:moveTo>
                    <a:pt x="0" y="0"/>
                  </a:moveTo>
                  <a:lnTo>
                    <a:pt x="2202296" y="0"/>
                  </a:lnTo>
                  <a:lnTo>
                    <a:pt x="2202296" y="324135"/>
                  </a:lnTo>
                  <a:lnTo>
                    <a:pt x="0" y="324135"/>
                  </a:lnTo>
                  <a:close/>
                </a:path>
              </a:pathLst>
            </a:custGeom>
            <a:solidFill>
              <a:srgbClr val="FFFFFF"/>
            </a:solidFill>
            <a:ln w="38100" cap="sq">
              <a:solidFill>
                <a:srgbClr val="000000"/>
              </a:solidFill>
              <a:prstDash val="solid"/>
              <a:miter/>
            </a:ln>
          </p:spPr>
        </p:sp>
        <p:sp>
          <p:nvSpPr>
            <p:cNvPr id="22" name="TextBox 22"/>
            <p:cNvSpPr txBox="1"/>
            <p:nvPr/>
          </p:nvSpPr>
          <p:spPr>
            <a:xfrm>
              <a:off x="0" y="-47625"/>
              <a:ext cx="2202296" cy="371760"/>
            </a:xfrm>
            <a:prstGeom prst="rect">
              <a:avLst/>
            </a:prstGeom>
          </p:spPr>
          <p:txBody>
            <a:bodyPr lIns="50800" tIns="50800" rIns="50800" bIns="50800" rtlCol="0" anchor="ctr"/>
            <a:lstStyle/>
            <a:p>
              <a:pPr algn="ctr">
                <a:lnSpc>
                  <a:spcPts val="3499"/>
                </a:lnSpc>
              </a:pPr>
              <a:r>
                <a:rPr lang="en-US" sz="2499">
                  <a:solidFill>
                    <a:srgbClr val="000000"/>
                  </a:solidFill>
                  <a:latin typeface="Canva Sans Bold"/>
                </a:rPr>
                <a:t>Dynamic Fire Behavior Analysis</a:t>
              </a:r>
            </a:p>
            <a:p>
              <a:pPr algn="ctr">
                <a:lnSpc>
                  <a:spcPts val="2659"/>
                </a:lnSpc>
                <a:spcBef>
                  <a:spcPct val="0"/>
                </a:spcBef>
              </a:pPr>
              <a:endParaRPr lang="en-US" sz="2499">
                <a:solidFill>
                  <a:srgbClr val="000000"/>
                </a:solidFill>
                <a:latin typeface="Canva Sans Bold"/>
              </a:endParaRPr>
            </a:p>
          </p:txBody>
        </p:sp>
      </p:grpSp>
      <p:grpSp>
        <p:nvGrpSpPr>
          <p:cNvPr id="23" name="Group 23"/>
          <p:cNvGrpSpPr/>
          <p:nvPr/>
        </p:nvGrpSpPr>
        <p:grpSpPr>
          <a:xfrm>
            <a:off x="10567987" y="1918062"/>
            <a:ext cx="7500088" cy="7846427"/>
            <a:chOff x="0" y="0"/>
            <a:chExt cx="1975332" cy="2066549"/>
          </a:xfrm>
        </p:grpSpPr>
        <p:sp>
          <p:nvSpPr>
            <p:cNvPr id="24" name="Freeform 24"/>
            <p:cNvSpPr/>
            <p:nvPr/>
          </p:nvSpPr>
          <p:spPr>
            <a:xfrm>
              <a:off x="0" y="0"/>
              <a:ext cx="1975332" cy="2066549"/>
            </a:xfrm>
            <a:custGeom>
              <a:avLst/>
              <a:gdLst/>
              <a:ahLst/>
              <a:cxnLst/>
              <a:rect l="l" t="t" r="r" b="b"/>
              <a:pathLst>
                <a:path w="1975332" h="2066549">
                  <a:moveTo>
                    <a:pt x="0" y="0"/>
                  </a:moveTo>
                  <a:lnTo>
                    <a:pt x="1975332" y="0"/>
                  </a:lnTo>
                  <a:lnTo>
                    <a:pt x="1975332" y="2066549"/>
                  </a:lnTo>
                  <a:lnTo>
                    <a:pt x="0" y="2066549"/>
                  </a:lnTo>
                  <a:close/>
                </a:path>
              </a:pathLst>
            </a:custGeom>
            <a:solidFill>
              <a:srgbClr val="FFFFFF"/>
            </a:solidFill>
            <a:ln w="38100" cap="sq">
              <a:solidFill>
                <a:srgbClr val="000000"/>
              </a:solidFill>
              <a:prstDash val="solid"/>
              <a:miter/>
            </a:ln>
          </p:spPr>
        </p:sp>
        <p:sp>
          <p:nvSpPr>
            <p:cNvPr id="25" name="TextBox 25"/>
            <p:cNvSpPr txBox="1"/>
            <p:nvPr/>
          </p:nvSpPr>
          <p:spPr>
            <a:xfrm>
              <a:off x="0" y="-38100"/>
              <a:ext cx="1975332" cy="2104649"/>
            </a:xfrm>
            <a:prstGeom prst="rect">
              <a:avLst/>
            </a:prstGeom>
          </p:spPr>
          <p:txBody>
            <a:bodyPr lIns="50800" tIns="50800" rIns="50800" bIns="50800" rtlCol="0" anchor="ctr"/>
            <a:lstStyle/>
            <a:p>
              <a:pPr algn="ctr">
                <a:lnSpc>
                  <a:spcPts val="2659"/>
                </a:lnSpc>
              </a:pPr>
              <a:endParaRPr/>
            </a:p>
          </p:txBody>
        </p:sp>
      </p:grpSp>
      <p:grpSp>
        <p:nvGrpSpPr>
          <p:cNvPr id="26" name="Group 26"/>
          <p:cNvGrpSpPr/>
          <p:nvPr/>
        </p:nvGrpSpPr>
        <p:grpSpPr>
          <a:xfrm>
            <a:off x="11828924" y="3813673"/>
            <a:ext cx="4978215" cy="1388837"/>
            <a:chOff x="0" y="0"/>
            <a:chExt cx="1311135" cy="365784"/>
          </a:xfrm>
        </p:grpSpPr>
        <p:sp>
          <p:nvSpPr>
            <p:cNvPr id="27" name="Freeform 27"/>
            <p:cNvSpPr/>
            <p:nvPr/>
          </p:nvSpPr>
          <p:spPr>
            <a:xfrm>
              <a:off x="0" y="0"/>
              <a:ext cx="1311135" cy="365784"/>
            </a:xfrm>
            <a:custGeom>
              <a:avLst/>
              <a:gdLst/>
              <a:ahLst/>
              <a:cxnLst/>
              <a:rect l="l" t="t" r="r" b="b"/>
              <a:pathLst>
                <a:path w="1311135" h="365784">
                  <a:moveTo>
                    <a:pt x="0" y="0"/>
                  </a:moveTo>
                  <a:lnTo>
                    <a:pt x="1311135" y="0"/>
                  </a:lnTo>
                  <a:lnTo>
                    <a:pt x="1311135" y="365784"/>
                  </a:lnTo>
                  <a:lnTo>
                    <a:pt x="0" y="365784"/>
                  </a:lnTo>
                  <a:close/>
                </a:path>
              </a:pathLst>
            </a:custGeom>
            <a:solidFill>
              <a:srgbClr val="FFFFFF"/>
            </a:solidFill>
            <a:ln w="38100" cap="sq">
              <a:solidFill>
                <a:srgbClr val="000000"/>
              </a:solidFill>
              <a:prstDash val="solid"/>
              <a:miter/>
            </a:ln>
          </p:spPr>
        </p:sp>
        <p:sp>
          <p:nvSpPr>
            <p:cNvPr id="28" name="TextBox 28"/>
            <p:cNvSpPr txBox="1"/>
            <p:nvPr/>
          </p:nvSpPr>
          <p:spPr>
            <a:xfrm>
              <a:off x="0" y="-47625"/>
              <a:ext cx="1311135" cy="413409"/>
            </a:xfrm>
            <a:prstGeom prst="rect">
              <a:avLst/>
            </a:prstGeom>
          </p:spPr>
          <p:txBody>
            <a:bodyPr lIns="50800" tIns="50800" rIns="50800" bIns="50800" rtlCol="0" anchor="ctr"/>
            <a:lstStyle/>
            <a:p>
              <a:pPr algn="ctr">
                <a:lnSpc>
                  <a:spcPts val="3499"/>
                </a:lnSpc>
              </a:pPr>
              <a:r>
                <a:rPr lang="en-US" sz="2499">
                  <a:solidFill>
                    <a:srgbClr val="000000"/>
                  </a:solidFill>
                  <a:latin typeface="Canva Sans Bold"/>
                </a:rPr>
                <a:t>Alarm Activation and Notification (E-Mail)</a:t>
              </a:r>
            </a:p>
          </p:txBody>
        </p:sp>
      </p:grpSp>
      <p:sp>
        <p:nvSpPr>
          <p:cNvPr id="29" name="TextBox 29"/>
          <p:cNvSpPr txBox="1"/>
          <p:nvPr/>
        </p:nvSpPr>
        <p:spPr>
          <a:xfrm>
            <a:off x="1027701" y="2028052"/>
            <a:ext cx="8105061" cy="679450"/>
          </a:xfrm>
          <a:prstGeom prst="rect">
            <a:avLst/>
          </a:prstGeom>
        </p:spPr>
        <p:txBody>
          <a:bodyPr lIns="0" tIns="0" rIns="0" bIns="0" rtlCol="0" anchor="t">
            <a:spAutoFit/>
          </a:bodyPr>
          <a:lstStyle/>
          <a:p>
            <a:pPr algn="ctr">
              <a:lnSpc>
                <a:spcPts val="5599"/>
              </a:lnSpc>
            </a:pPr>
            <a:r>
              <a:rPr lang="en-US" sz="3999">
                <a:solidFill>
                  <a:srgbClr val="000000"/>
                </a:solidFill>
                <a:latin typeface="Canva Sans Bold"/>
              </a:rPr>
              <a:t>FIRE DETECTION</a:t>
            </a:r>
          </a:p>
        </p:txBody>
      </p:sp>
      <p:grpSp>
        <p:nvGrpSpPr>
          <p:cNvPr id="30" name="Group 30"/>
          <p:cNvGrpSpPr/>
          <p:nvPr/>
        </p:nvGrpSpPr>
        <p:grpSpPr>
          <a:xfrm>
            <a:off x="11828924" y="5841276"/>
            <a:ext cx="4978215" cy="1388837"/>
            <a:chOff x="0" y="0"/>
            <a:chExt cx="1311135" cy="365784"/>
          </a:xfrm>
        </p:grpSpPr>
        <p:sp>
          <p:nvSpPr>
            <p:cNvPr id="31" name="Freeform 31"/>
            <p:cNvSpPr/>
            <p:nvPr/>
          </p:nvSpPr>
          <p:spPr>
            <a:xfrm>
              <a:off x="0" y="0"/>
              <a:ext cx="1311135" cy="365784"/>
            </a:xfrm>
            <a:custGeom>
              <a:avLst/>
              <a:gdLst/>
              <a:ahLst/>
              <a:cxnLst/>
              <a:rect l="l" t="t" r="r" b="b"/>
              <a:pathLst>
                <a:path w="1311135" h="365784">
                  <a:moveTo>
                    <a:pt x="0" y="0"/>
                  </a:moveTo>
                  <a:lnTo>
                    <a:pt x="1311135" y="0"/>
                  </a:lnTo>
                  <a:lnTo>
                    <a:pt x="1311135" y="365784"/>
                  </a:lnTo>
                  <a:lnTo>
                    <a:pt x="0" y="365784"/>
                  </a:lnTo>
                  <a:close/>
                </a:path>
              </a:pathLst>
            </a:custGeom>
            <a:solidFill>
              <a:srgbClr val="FFFFFF"/>
            </a:solidFill>
            <a:ln w="38100" cap="sq">
              <a:solidFill>
                <a:srgbClr val="000000"/>
              </a:solidFill>
              <a:prstDash val="solid"/>
              <a:miter/>
            </a:ln>
          </p:spPr>
        </p:sp>
        <p:sp>
          <p:nvSpPr>
            <p:cNvPr id="32" name="TextBox 32"/>
            <p:cNvSpPr txBox="1"/>
            <p:nvPr/>
          </p:nvSpPr>
          <p:spPr>
            <a:xfrm>
              <a:off x="0" y="-47625"/>
              <a:ext cx="1311135" cy="413409"/>
            </a:xfrm>
            <a:prstGeom prst="rect">
              <a:avLst/>
            </a:prstGeom>
          </p:spPr>
          <p:txBody>
            <a:bodyPr lIns="50800" tIns="50800" rIns="50800" bIns="50800" rtlCol="0" anchor="ctr"/>
            <a:lstStyle/>
            <a:p>
              <a:pPr algn="ctr">
                <a:lnSpc>
                  <a:spcPts val="3499"/>
                </a:lnSpc>
              </a:pPr>
              <a:r>
                <a:rPr lang="en-US" sz="2499">
                  <a:solidFill>
                    <a:srgbClr val="000000"/>
                  </a:solidFill>
                  <a:latin typeface="Canva Sans Bold"/>
                </a:rPr>
                <a:t>CCTV Cameras at Exit Gates for Personnel Accountability</a:t>
              </a:r>
            </a:p>
          </p:txBody>
        </p:sp>
      </p:grpSp>
      <p:grpSp>
        <p:nvGrpSpPr>
          <p:cNvPr id="33" name="Group 33"/>
          <p:cNvGrpSpPr/>
          <p:nvPr/>
        </p:nvGrpSpPr>
        <p:grpSpPr>
          <a:xfrm>
            <a:off x="11828924" y="7887987"/>
            <a:ext cx="4978215" cy="1370313"/>
            <a:chOff x="0" y="0"/>
            <a:chExt cx="1311135" cy="360906"/>
          </a:xfrm>
        </p:grpSpPr>
        <p:sp>
          <p:nvSpPr>
            <p:cNvPr id="34" name="Freeform 34"/>
            <p:cNvSpPr/>
            <p:nvPr/>
          </p:nvSpPr>
          <p:spPr>
            <a:xfrm>
              <a:off x="0" y="0"/>
              <a:ext cx="1311135" cy="360906"/>
            </a:xfrm>
            <a:custGeom>
              <a:avLst/>
              <a:gdLst/>
              <a:ahLst/>
              <a:cxnLst/>
              <a:rect l="l" t="t" r="r" b="b"/>
              <a:pathLst>
                <a:path w="1311135" h="360906">
                  <a:moveTo>
                    <a:pt x="0" y="0"/>
                  </a:moveTo>
                  <a:lnTo>
                    <a:pt x="1311135" y="0"/>
                  </a:lnTo>
                  <a:lnTo>
                    <a:pt x="1311135" y="360906"/>
                  </a:lnTo>
                  <a:lnTo>
                    <a:pt x="0" y="360906"/>
                  </a:lnTo>
                  <a:close/>
                </a:path>
              </a:pathLst>
            </a:custGeom>
            <a:solidFill>
              <a:srgbClr val="FFFFFF"/>
            </a:solidFill>
            <a:ln w="38100" cap="sq">
              <a:solidFill>
                <a:srgbClr val="000000"/>
              </a:solidFill>
              <a:prstDash val="solid"/>
              <a:miter/>
            </a:ln>
          </p:spPr>
        </p:sp>
        <p:sp>
          <p:nvSpPr>
            <p:cNvPr id="35" name="TextBox 35"/>
            <p:cNvSpPr txBox="1"/>
            <p:nvPr/>
          </p:nvSpPr>
          <p:spPr>
            <a:xfrm>
              <a:off x="0" y="-47625"/>
              <a:ext cx="1311135" cy="408531"/>
            </a:xfrm>
            <a:prstGeom prst="rect">
              <a:avLst/>
            </a:prstGeom>
          </p:spPr>
          <p:txBody>
            <a:bodyPr lIns="50800" tIns="50800" rIns="50800" bIns="50800" rtlCol="0" anchor="ctr"/>
            <a:lstStyle/>
            <a:p>
              <a:pPr algn="ctr">
                <a:lnSpc>
                  <a:spcPts val="3499"/>
                </a:lnSpc>
              </a:pPr>
              <a:r>
                <a:rPr lang="en-US" sz="2499">
                  <a:solidFill>
                    <a:srgbClr val="000000"/>
                  </a:solidFill>
                  <a:latin typeface="Canva Sans Bold"/>
                </a:rPr>
                <a:t>Attendance Comparision and push the count to server</a:t>
              </a:r>
            </a:p>
          </p:txBody>
        </p:sp>
      </p:grpSp>
      <p:sp>
        <p:nvSpPr>
          <p:cNvPr id="36" name="TextBox 36"/>
          <p:cNvSpPr txBox="1"/>
          <p:nvPr/>
        </p:nvSpPr>
        <p:spPr>
          <a:xfrm>
            <a:off x="10652524" y="2037577"/>
            <a:ext cx="7331015" cy="1216025"/>
          </a:xfrm>
          <a:prstGeom prst="rect">
            <a:avLst/>
          </a:prstGeom>
        </p:spPr>
        <p:txBody>
          <a:bodyPr lIns="0" tIns="0" rIns="0" bIns="0" rtlCol="0" anchor="t">
            <a:spAutoFit/>
          </a:bodyPr>
          <a:lstStyle/>
          <a:p>
            <a:pPr algn="ctr">
              <a:lnSpc>
                <a:spcPts val="4900"/>
              </a:lnSpc>
            </a:pPr>
            <a:r>
              <a:rPr lang="en-US" sz="3500">
                <a:solidFill>
                  <a:srgbClr val="000000"/>
                </a:solidFill>
                <a:latin typeface="Canva Sans Bold"/>
              </a:rPr>
              <a:t>FIRE ALARM NOTIFICATION AND EVACUATION MONITORING</a:t>
            </a:r>
          </a:p>
        </p:txBody>
      </p:sp>
      <p:sp>
        <p:nvSpPr>
          <p:cNvPr id="37" name="AutoShape 37"/>
          <p:cNvSpPr/>
          <p:nvPr/>
        </p:nvSpPr>
        <p:spPr>
          <a:xfrm flipH="1">
            <a:off x="2769873" y="4252526"/>
            <a:ext cx="0" cy="437313"/>
          </a:xfrm>
          <a:prstGeom prst="line">
            <a:avLst/>
          </a:prstGeom>
          <a:ln w="38100" cap="flat">
            <a:solidFill>
              <a:srgbClr val="000000"/>
            </a:solidFill>
            <a:prstDash val="solid"/>
            <a:headEnd type="none" w="sm" len="sm"/>
            <a:tailEnd type="arrow" w="med" len="sm"/>
          </a:ln>
        </p:spPr>
      </p:sp>
      <p:sp>
        <p:nvSpPr>
          <p:cNvPr id="38" name="AutoShape 38"/>
          <p:cNvSpPr/>
          <p:nvPr/>
        </p:nvSpPr>
        <p:spPr>
          <a:xfrm>
            <a:off x="2769873" y="5920537"/>
            <a:ext cx="0" cy="436595"/>
          </a:xfrm>
          <a:prstGeom prst="line">
            <a:avLst/>
          </a:prstGeom>
          <a:ln w="38100" cap="flat">
            <a:solidFill>
              <a:srgbClr val="000000"/>
            </a:solidFill>
            <a:prstDash val="solid"/>
            <a:headEnd type="none" w="sm" len="sm"/>
            <a:tailEnd type="arrow" w="med" len="sm"/>
          </a:ln>
        </p:spPr>
      </p:sp>
      <p:sp>
        <p:nvSpPr>
          <p:cNvPr id="39" name="AutoShape 39"/>
          <p:cNvSpPr/>
          <p:nvPr/>
        </p:nvSpPr>
        <p:spPr>
          <a:xfrm>
            <a:off x="7025859" y="4252526"/>
            <a:ext cx="0" cy="437313"/>
          </a:xfrm>
          <a:prstGeom prst="line">
            <a:avLst/>
          </a:prstGeom>
          <a:ln w="38100" cap="flat">
            <a:solidFill>
              <a:srgbClr val="000000"/>
            </a:solidFill>
            <a:prstDash val="solid"/>
            <a:headEnd type="none" w="sm" len="sm"/>
            <a:tailEnd type="arrow" w="med" len="sm"/>
          </a:ln>
        </p:spPr>
      </p:sp>
      <p:sp>
        <p:nvSpPr>
          <p:cNvPr id="40" name="AutoShape 40"/>
          <p:cNvSpPr/>
          <p:nvPr/>
        </p:nvSpPr>
        <p:spPr>
          <a:xfrm>
            <a:off x="14318031" y="5202510"/>
            <a:ext cx="0" cy="638766"/>
          </a:xfrm>
          <a:prstGeom prst="line">
            <a:avLst/>
          </a:prstGeom>
          <a:ln w="38100" cap="flat">
            <a:solidFill>
              <a:srgbClr val="000000"/>
            </a:solidFill>
            <a:prstDash val="solid"/>
            <a:headEnd type="none" w="sm" len="sm"/>
            <a:tailEnd type="arrow" w="med" len="sm"/>
          </a:ln>
        </p:spPr>
      </p:sp>
      <p:sp>
        <p:nvSpPr>
          <p:cNvPr id="41" name="AutoShape 41"/>
          <p:cNvSpPr/>
          <p:nvPr/>
        </p:nvSpPr>
        <p:spPr>
          <a:xfrm>
            <a:off x="14318031" y="7230113"/>
            <a:ext cx="0" cy="657874"/>
          </a:xfrm>
          <a:prstGeom prst="line">
            <a:avLst/>
          </a:prstGeom>
          <a:ln w="38100" cap="flat">
            <a:solidFill>
              <a:srgbClr val="000000"/>
            </a:solidFill>
            <a:prstDash val="solid"/>
            <a:headEnd type="none" w="sm" len="sm"/>
            <a:tailEnd type="arrow" w="med" len="sm"/>
          </a:ln>
        </p:spPr>
      </p:sp>
      <p:sp>
        <p:nvSpPr>
          <p:cNvPr id="42" name="TextBox 42"/>
          <p:cNvSpPr txBox="1"/>
          <p:nvPr/>
        </p:nvSpPr>
        <p:spPr>
          <a:xfrm>
            <a:off x="-290203" y="-4359"/>
            <a:ext cx="11728071" cy="1388745"/>
          </a:xfrm>
          <a:prstGeom prst="rect">
            <a:avLst/>
          </a:prstGeom>
        </p:spPr>
        <p:txBody>
          <a:bodyPr lIns="0" tIns="0" rIns="0" bIns="0" rtlCol="0" anchor="t">
            <a:spAutoFit/>
          </a:bodyPr>
          <a:lstStyle/>
          <a:p>
            <a:pPr algn="ctr">
              <a:lnSpc>
                <a:spcPts val="9600"/>
              </a:lnSpc>
              <a:spcBef>
                <a:spcPct val="0"/>
              </a:spcBef>
            </a:pPr>
            <a:r>
              <a:rPr lang="en-US" sz="8000">
                <a:solidFill>
                  <a:srgbClr val="000000"/>
                </a:solidFill>
                <a:latin typeface="Times New Roman Semi-Bold"/>
              </a:rPr>
              <a:t>BLOCK DIAGRAM</a:t>
            </a:r>
          </a:p>
        </p:txBody>
      </p:sp>
      <p:sp>
        <p:nvSpPr>
          <p:cNvPr id="43" name="AutoShape 43"/>
          <p:cNvSpPr/>
          <p:nvPr/>
        </p:nvSpPr>
        <p:spPr>
          <a:xfrm>
            <a:off x="7025859" y="5920537"/>
            <a:ext cx="0" cy="436595"/>
          </a:xfrm>
          <a:prstGeom prst="line">
            <a:avLst/>
          </a:prstGeom>
          <a:ln w="38100" cap="flat">
            <a:solidFill>
              <a:srgbClr val="000000"/>
            </a:solidFill>
            <a:prstDash val="solid"/>
            <a:headEnd type="none" w="sm" len="sm"/>
            <a:tailEnd type="arrow" w="med" len="sm"/>
          </a:ln>
        </p:spPr>
      </p:sp>
      <p:sp>
        <p:nvSpPr>
          <p:cNvPr id="44" name="AutoShape 44"/>
          <p:cNvSpPr/>
          <p:nvPr/>
        </p:nvSpPr>
        <p:spPr>
          <a:xfrm>
            <a:off x="9626362" y="5841276"/>
            <a:ext cx="941624" cy="0"/>
          </a:xfrm>
          <a:prstGeom prst="line">
            <a:avLst/>
          </a:prstGeom>
          <a:ln w="38100" cap="flat">
            <a:solidFill>
              <a:srgbClr val="000000"/>
            </a:solidFill>
            <a:prstDash val="solid"/>
            <a:headEnd type="none" w="sm" len="sm"/>
            <a:tailEnd type="arrow" w="med" len="sm"/>
          </a:ln>
        </p:spPr>
      </p:sp>
      <p:sp>
        <p:nvSpPr>
          <p:cNvPr id="45" name="AutoShape 45"/>
          <p:cNvSpPr/>
          <p:nvPr/>
        </p:nvSpPr>
        <p:spPr>
          <a:xfrm>
            <a:off x="5002545" y="7587831"/>
            <a:ext cx="0" cy="538018"/>
          </a:xfrm>
          <a:prstGeom prst="line">
            <a:avLst/>
          </a:prstGeom>
          <a:ln w="38100" cap="flat">
            <a:solidFill>
              <a:srgbClr val="000000"/>
            </a:solidFill>
            <a:prstDash val="solid"/>
            <a:headEnd type="none" w="sm" len="sm"/>
            <a:tailEnd type="arrow" w="med" len="sm"/>
          </a:ln>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028700" y="70566"/>
            <a:ext cx="13422789" cy="1369695"/>
          </a:xfrm>
          <a:prstGeom prst="rect">
            <a:avLst/>
          </a:prstGeom>
        </p:spPr>
        <p:txBody>
          <a:bodyPr lIns="0" tIns="0" rIns="0" bIns="0" rtlCol="0" anchor="t">
            <a:spAutoFit/>
          </a:bodyPr>
          <a:lstStyle/>
          <a:p>
            <a:pPr marL="0" lvl="0" indent="0">
              <a:lnSpc>
                <a:spcPts val="9599"/>
              </a:lnSpc>
            </a:pPr>
            <a:r>
              <a:rPr lang="en-US" sz="7999">
                <a:solidFill>
                  <a:srgbClr val="F6A110"/>
                </a:solidFill>
                <a:latin typeface="Times New Roman Semi-Bold"/>
              </a:rPr>
              <a:t>Software Required</a:t>
            </a:r>
          </a:p>
        </p:txBody>
      </p:sp>
      <p:sp>
        <p:nvSpPr>
          <p:cNvPr id="3" name="TextBox 3"/>
          <p:cNvSpPr txBox="1"/>
          <p:nvPr/>
        </p:nvSpPr>
        <p:spPr>
          <a:xfrm>
            <a:off x="1028700" y="1306911"/>
            <a:ext cx="13422789" cy="10871200"/>
          </a:xfrm>
          <a:prstGeom prst="rect">
            <a:avLst/>
          </a:prstGeom>
        </p:spPr>
        <p:txBody>
          <a:bodyPr lIns="0" tIns="0" rIns="0" bIns="0" rtlCol="0" anchor="t">
            <a:spAutoFit/>
          </a:bodyPr>
          <a:lstStyle/>
          <a:p>
            <a:pPr marL="755647" lvl="1" indent="-377824">
              <a:lnSpc>
                <a:spcPts val="4899"/>
              </a:lnSpc>
              <a:buFont typeface="Arial"/>
              <a:buChar char="•"/>
            </a:pPr>
            <a:r>
              <a:rPr lang="en-US" sz="3499">
                <a:solidFill>
                  <a:srgbClr val="000000"/>
                </a:solidFill>
                <a:latin typeface="Times New Roman Semi-Bold"/>
              </a:rPr>
              <a:t>Deep Learning Frameworks</a:t>
            </a:r>
          </a:p>
          <a:p>
            <a:pPr>
              <a:lnSpc>
                <a:spcPts val="4200"/>
              </a:lnSpc>
            </a:pPr>
            <a:r>
              <a:rPr lang="en-US" sz="3000">
                <a:solidFill>
                  <a:srgbClr val="000000"/>
                </a:solidFill>
                <a:latin typeface="Times New Roman Semi-Bold"/>
              </a:rPr>
              <a:t>            1. Faster R-CNN              2. LSTM</a:t>
            </a:r>
          </a:p>
          <a:p>
            <a:pPr marL="755647" lvl="1" indent="-377824">
              <a:lnSpc>
                <a:spcPts val="4899"/>
              </a:lnSpc>
              <a:buFont typeface="Arial"/>
              <a:buChar char="•"/>
            </a:pPr>
            <a:r>
              <a:rPr lang="en-US" sz="3499">
                <a:solidFill>
                  <a:srgbClr val="000000"/>
                </a:solidFill>
                <a:latin typeface="Times New Roman Semi-Bold"/>
              </a:rPr>
              <a:t>Computer Vision Libraries</a:t>
            </a:r>
          </a:p>
          <a:p>
            <a:pPr>
              <a:lnSpc>
                <a:spcPts val="4200"/>
              </a:lnSpc>
            </a:pPr>
            <a:r>
              <a:rPr lang="en-US" sz="3000">
                <a:solidFill>
                  <a:srgbClr val="000000"/>
                </a:solidFill>
                <a:latin typeface="Times New Roman Semi-Bold"/>
              </a:rPr>
              <a:t>            1. OpenCV                         2.torch</a:t>
            </a:r>
          </a:p>
          <a:p>
            <a:pPr marL="755647" lvl="1" indent="-377824">
              <a:lnSpc>
                <a:spcPts val="4899"/>
              </a:lnSpc>
              <a:buFont typeface="Arial"/>
              <a:buChar char="•"/>
            </a:pPr>
            <a:r>
              <a:rPr lang="en-US" sz="3499">
                <a:solidFill>
                  <a:srgbClr val="000000"/>
                </a:solidFill>
                <a:latin typeface="Times New Roman Semi-Bold"/>
              </a:rPr>
              <a:t>IDE (Integrated Development Environment)</a:t>
            </a:r>
          </a:p>
          <a:p>
            <a:pPr>
              <a:lnSpc>
                <a:spcPts val="4200"/>
              </a:lnSpc>
            </a:pPr>
            <a:r>
              <a:rPr lang="en-US" sz="3000">
                <a:solidFill>
                  <a:srgbClr val="000000"/>
                </a:solidFill>
                <a:latin typeface="Times New Roman Semi-Bold"/>
              </a:rPr>
              <a:t>            1. Visual Studio Code       2. Google Colaboratory </a:t>
            </a:r>
          </a:p>
          <a:p>
            <a:pPr marL="755647" lvl="1" indent="-377824">
              <a:lnSpc>
                <a:spcPts val="4899"/>
              </a:lnSpc>
              <a:buFont typeface="Arial"/>
              <a:buChar char="•"/>
            </a:pPr>
            <a:r>
              <a:rPr lang="en-US" sz="3499">
                <a:solidFill>
                  <a:srgbClr val="000000"/>
                </a:solidFill>
                <a:latin typeface="Times New Roman Semi-Bold"/>
              </a:rPr>
              <a:t>Alarm and Notification System</a:t>
            </a:r>
          </a:p>
          <a:p>
            <a:pPr>
              <a:lnSpc>
                <a:spcPts val="4200"/>
              </a:lnSpc>
            </a:pPr>
            <a:r>
              <a:rPr lang="en-US" sz="3000">
                <a:solidFill>
                  <a:srgbClr val="000000"/>
                </a:solidFill>
                <a:latin typeface="Times New Roman Semi-Bold"/>
              </a:rPr>
              <a:t>            1. playsound                       2. smtplib</a:t>
            </a:r>
          </a:p>
          <a:p>
            <a:pPr marL="755647" lvl="1" indent="-377824">
              <a:lnSpc>
                <a:spcPts val="4899"/>
              </a:lnSpc>
              <a:buFont typeface="Arial"/>
              <a:buChar char="•"/>
            </a:pPr>
            <a:r>
              <a:rPr lang="en-US" sz="3499">
                <a:solidFill>
                  <a:srgbClr val="000000"/>
                </a:solidFill>
                <a:latin typeface="Times New Roman Semi-Bold"/>
              </a:rPr>
              <a:t>Database Management System</a:t>
            </a:r>
          </a:p>
          <a:p>
            <a:pPr>
              <a:lnSpc>
                <a:spcPts val="4200"/>
              </a:lnSpc>
            </a:pPr>
            <a:r>
              <a:rPr lang="en-US" sz="3000">
                <a:solidFill>
                  <a:srgbClr val="000000"/>
                </a:solidFill>
                <a:latin typeface="Times New Roman Semi-Bold"/>
              </a:rPr>
              <a:t>            1. PostgreSQL</a:t>
            </a:r>
          </a:p>
          <a:p>
            <a:pPr marL="755647" lvl="1" indent="-377824">
              <a:lnSpc>
                <a:spcPts val="4899"/>
              </a:lnSpc>
              <a:buFont typeface="Arial"/>
              <a:buChar char="•"/>
            </a:pPr>
            <a:r>
              <a:rPr lang="en-US" sz="3499">
                <a:solidFill>
                  <a:srgbClr val="000000"/>
                </a:solidFill>
                <a:latin typeface="Times New Roman Semi-Bold"/>
              </a:rPr>
              <a:t>Documentation Tools</a:t>
            </a:r>
          </a:p>
          <a:p>
            <a:pPr>
              <a:lnSpc>
                <a:spcPts val="4200"/>
              </a:lnSpc>
            </a:pPr>
            <a:r>
              <a:rPr lang="en-US" sz="3000">
                <a:solidFill>
                  <a:srgbClr val="000000"/>
                </a:solidFill>
                <a:latin typeface="Times New Roman Semi-Bold"/>
              </a:rPr>
              <a:t>           1. Microsoft Word             2. Canva</a:t>
            </a:r>
          </a:p>
          <a:p>
            <a:pPr marL="755647" lvl="1" indent="-377824">
              <a:lnSpc>
                <a:spcPts val="4899"/>
              </a:lnSpc>
              <a:buFont typeface="Arial"/>
              <a:buChar char="•"/>
            </a:pPr>
            <a:r>
              <a:rPr lang="en-US" sz="3499">
                <a:solidFill>
                  <a:srgbClr val="000000"/>
                </a:solidFill>
                <a:latin typeface="Times New Roman Semi-Bold"/>
              </a:rPr>
              <a:t>Collaboration Tools</a:t>
            </a:r>
          </a:p>
          <a:p>
            <a:pPr>
              <a:lnSpc>
                <a:spcPts val="4200"/>
              </a:lnSpc>
            </a:pPr>
            <a:r>
              <a:rPr lang="en-US" sz="3000">
                <a:solidFill>
                  <a:srgbClr val="000000"/>
                </a:solidFill>
                <a:latin typeface="Times New Roman Semi-Bold"/>
              </a:rPr>
              <a:t>           1. Microsoft Teams            2. Zoom    </a:t>
            </a:r>
          </a:p>
          <a:p>
            <a:pPr>
              <a:lnSpc>
                <a:spcPts val="4899"/>
              </a:lnSpc>
            </a:pPr>
            <a:endParaRPr lang="en-US" sz="3000">
              <a:solidFill>
                <a:srgbClr val="000000"/>
              </a:solidFill>
              <a:latin typeface="Times New Roman Semi-Bold"/>
            </a:endParaRPr>
          </a:p>
          <a:p>
            <a:pPr>
              <a:lnSpc>
                <a:spcPts val="4200"/>
              </a:lnSpc>
            </a:pPr>
            <a:r>
              <a:rPr lang="en-US" sz="3000">
                <a:solidFill>
                  <a:srgbClr val="000000"/>
                </a:solidFill>
                <a:latin typeface="Times New Roman Semi-Bold"/>
              </a:rPr>
              <a:t>            </a:t>
            </a:r>
          </a:p>
          <a:p>
            <a:pPr>
              <a:lnSpc>
                <a:spcPts val="4200"/>
              </a:lnSpc>
            </a:pPr>
            <a:endParaRPr lang="en-US" sz="3000">
              <a:solidFill>
                <a:srgbClr val="000000"/>
              </a:solidFill>
              <a:latin typeface="Times New Roman Semi-Bold"/>
            </a:endParaRPr>
          </a:p>
          <a:p>
            <a:pPr>
              <a:lnSpc>
                <a:spcPts val="4200"/>
              </a:lnSpc>
            </a:pPr>
            <a:endParaRPr lang="en-US" sz="3000">
              <a:solidFill>
                <a:srgbClr val="000000"/>
              </a:solidFill>
              <a:latin typeface="Times New Roman Semi-Bold"/>
            </a:endParaRPr>
          </a:p>
          <a:p>
            <a:pPr marL="0" lvl="0" indent="0" algn="l">
              <a:lnSpc>
                <a:spcPts val="4200"/>
              </a:lnSpc>
              <a:spcBef>
                <a:spcPct val="0"/>
              </a:spcBef>
            </a:pPr>
            <a:endParaRPr lang="en-US" sz="3000">
              <a:solidFill>
                <a:srgbClr val="000000"/>
              </a:solidFill>
              <a:latin typeface="Times New Roman Semi-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99876" y="-152400"/>
            <a:ext cx="13422789" cy="1369695"/>
          </a:xfrm>
          <a:prstGeom prst="rect">
            <a:avLst/>
          </a:prstGeom>
        </p:spPr>
        <p:txBody>
          <a:bodyPr lIns="0" tIns="0" rIns="0" bIns="0" rtlCol="0" anchor="t">
            <a:spAutoFit/>
          </a:bodyPr>
          <a:lstStyle/>
          <a:p>
            <a:pPr marL="0" lvl="0" indent="0">
              <a:lnSpc>
                <a:spcPts val="9599"/>
              </a:lnSpc>
            </a:pPr>
            <a:r>
              <a:rPr lang="en-US" sz="7999">
                <a:solidFill>
                  <a:srgbClr val="F6A110"/>
                </a:solidFill>
                <a:latin typeface="Times New Roman Semi-Bold"/>
              </a:rPr>
              <a:t>Algorithm</a:t>
            </a:r>
          </a:p>
        </p:txBody>
      </p:sp>
      <p:sp>
        <p:nvSpPr>
          <p:cNvPr id="3" name="TextBox 3"/>
          <p:cNvSpPr txBox="1"/>
          <p:nvPr/>
        </p:nvSpPr>
        <p:spPr>
          <a:xfrm>
            <a:off x="299876" y="1702125"/>
            <a:ext cx="17688248" cy="13457446"/>
          </a:xfrm>
          <a:prstGeom prst="rect">
            <a:avLst/>
          </a:prstGeom>
        </p:spPr>
        <p:txBody>
          <a:bodyPr lIns="0" tIns="0" rIns="0" bIns="0" rtlCol="0" anchor="t">
            <a:spAutoFit/>
          </a:bodyPr>
          <a:lstStyle/>
          <a:p>
            <a:pPr>
              <a:lnSpc>
                <a:spcPts val="4056"/>
              </a:lnSpc>
            </a:pPr>
            <a:r>
              <a:rPr lang="en-US" sz="3380">
                <a:solidFill>
                  <a:srgbClr val="000000"/>
                </a:solidFill>
                <a:latin typeface="Times New Roman Bold"/>
              </a:rPr>
              <a:t>STEP-1: Preprocessing:</a:t>
            </a:r>
          </a:p>
          <a:p>
            <a:pPr marL="729742" lvl="1" indent="-364871">
              <a:lnSpc>
                <a:spcPts val="4056"/>
              </a:lnSpc>
              <a:buFont typeface="Arial"/>
              <a:buChar char="•"/>
            </a:pPr>
            <a:r>
              <a:rPr lang="en-US" sz="3380">
                <a:solidFill>
                  <a:srgbClr val="000000"/>
                </a:solidFill>
                <a:latin typeface="Times New Roman"/>
              </a:rPr>
              <a:t>Load pre-trained Faster R-CNN and ResNet model for detecting and extracting fire regions.</a:t>
            </a:r>
          </a:p>
          <a:p>
            <a:pPr marL="729742" lvl="1" indent="-364871">
              <a:lnSpc>
                <a:spcPts val="4056"/>
              </a:lnSpc>
              <a:buFont typeface="Arial"/>
              <a:buChar char="•"/>
            </a:pPr>
            <a:r>
              <a:rPr lang="en-US" sz="3380">
                <a:solidFill>
                  <a:srgbClr val="000000"/>
                </a:solidFill>
                <a:latin typeface="Times New Roman"/>
              </a:rPr>
              <a:t>Define preprocessing transformations for resizing frames and converting them to tensors.</a:t>
            </a:r>
          </a:p>
          <a:p>
            <a:pPr>
              <a:lnSpc>
                <a:spcPts val="1056"/>
              </a:lnSpc>
            </a:pPr>
            <a:endParaRPr lang="en-US" sz="3380">
              <a:solidFill>
                <a:srgbClr val="000000"/>
              </a:solidFill>
              <a:latin typeface="Times New Roman"/>
            </a:endParaRPr>
          </a:p>
          <a:p>
            <a:pPr>
              <a:lnSpc>
                <a:spcPts val="4056"/>
              </a:lnSpc>
            </a:pPr>
            <a:r>
              <a:rPr lang="en-US" sz="3380">
                <a:solidFill>
                  <a:srgbClr val="000000"/>
                </a:solidFill>
                <a:latin typeface="Times New Roman Bold"/>
              </a:rPr>
              <a:t>STEP-2:</a:t>
            </a:r>
            <a:r>
              <a:rPr lang="en-US" sz="3380">
                <a:solidFill>
                  <a:srgbClr val="000000"/>
                </a:solidFill>
                <a:latin typeface="Times New Roman"/>
              </a:rPr>
              <a:t> </a:t>
            </a:r>
            <a:r>
              <a:rPr lang="en-US" sz="3380">
                <a:solidFill>
                  <a:srgbClr val="000000"/>
                </a:solidFill>
                <a:latin typeface="Times New Roman Bold"/>
              </a:rPr>
              <a:t>Detection:</a:t>
            </a:r>
          </a:p>
          <a:p>
            <a:pPr marL="729742" lvl="1" indent="-364871">
              <a:lnSpc>
                <a:spcPts val="4056"/>
              </a:lnSpc>
              <a:buFont typeface="Arial"/>
              <a:buChar char="•"/>
            </a:pPr>
            <a:r>
              <a:rPr lang="en-US" sz="3380">
                <a:solidFill>
                  <a:srgbClr val="000000"/>
                </a:solidFill>
                <a:latin typeface="Times New Roman"/>
              </a:rPr>
              <a:t>Faster R-CNN model is used for detecting suspected fire regions in video frames.</a:t>
            </a:r>
          </a:p>
          <a:p>
            <a:pPr marL="729742" lvl="1" indent="-364871">
              <a:lnSpc>
                <a:spcPts val="4056"/>
              </a:lnSpc>
              <a:buFont typeface="Arial"/>
              <a:buChar char="•"/>
            </a:pPr>
            <a:r>
              <a:rPr lang="en-US" sz="3380">
                <a:solidFill>
                  <a:srgbClr val="000000"/>
                </a:solidFill>
                <a:latin typeface="Times New Roman"/>
              </a:rPr>
              <a:t>Bounding boxes are drawn around detected fire regions for visualization and analysis.</a:t>
            </a:r>
          </a:p>
          <a:p>
            <a:pPr>
              <a:lnSpc>
                <a:spcPts val="936"/>
              </a:lnSpc>
            </a:pPr>
            <a:endParaRPr lang="en-US" sz="3380">
              <a:solidFill>
                <a:srgbClr val="000000"/>
              </a:solidFill>
              <a:latin typeface="Times New Roman"/>
            </a:endParaRPr>
          </a:p>
          <a:p>
            <a:pPr>
              <a:lnSpc>
                <a:spcPts val="4056"/>
              </a:lnSpc>
            </a:pPr>
            <a:r>
              <a:rPr lang="en-US" sz="3380">
                <a:solidFill>
                  <a:srgbClr val="000000"/>
                </a:solidFill>
                <a:latin typeface="Times New Roman Bold"/>
              </a:rPr>
              <a:t>STEP-3: Feature Extraction:</a:t>
            </a:r>
          </a:p>
          <a:p>
            <a:pPr marL="729742" lvl="1" indent="-364871">
              <a:lnSpc>
                <a:spcPts val="4056"/>
              </a:lnSpc>
              <a:buFont typeface="Arial"/>
              <a:buChar char="•"/>
            </a:pPr>
            <a:r>
              <a:rPr lang="en-US" sz="3380">
                <a:solidFill>
                  <a:srgbClr val="000000"/>
                </a:solidFill>
                <a:latin typeface="Times New Roman"/>
              </a:rPr>
              <a:t>Utilizes a pre-trained ResNet model to extract features from suspected fire regions in video</a:t>
            </a:r>
          </a:p>
          <a:p>
            <a:pPr marL="729742" lvl="1" indent="-364871">
              <a:lnSpc>
                <a:spcPts val="4056"/>
              </a:lnSpc>
              <a:buFont typeface="Arial"/>
              <a:buChar char="•"/>
            </a:pPr>
            <a:r>
              <a:rPr lang="en-US" sz="3380">
                <a:solidFill>
                  <a:srgbClr val="000000"/>
                </a:solidFill>
                <a:latin typeface="Times New Roman"/>
              </a:rPr>
              <a:t>Features are then fed into a trained LSTM model for classification.</a:t>
            </a:r>
          </a:p>
          <a:p>
            <a:pPr>
              <a:lnSpc>
                <a:spcPts val="1416"/>
              </a:lnSpc>
            </a:pPr>
            <a:endParaRPr lang="en-US" sz="3380">
              <a:solidFill>
                <a:srgbClr val="000000"/>
              </a:solidFill>
              <a:latin typeface="Times New Roman"/>
            </a:endParaRPr>
          </a:p>
          <a:p>
            <a:pPr>
              <a:lnSpc>
                <a:spcPts val="4056"/>
              </a:lnSpc>
            </a:pPr>
            <a:r>
              <a:rPr lang="en-US" sz="3380">
                <a:solidFill>
                  <a:srgbClr val="000000"/>
                </a:solidFill>
                <a:latin typeface="Times New Roman Bold"/>
              </a:rPr>
              <a:t>STEP-4:</a:t>
            </a:r>
            <a:r>
              <a:rPr lang="en-US" sz="3380">
                <a:solidFill>
                  <a:srgbClr val="000000"/>
                </a:solidFill>
                <a:latin typeface="Times New Roman"/>
              </a:rPr>
              <a:t> </a:t>
            </a:r>
            <a:r>
              <a:rPr lang="en-US" sz="3380">
                <a:solidFill>
                  <a:srgbClr val="000000"/>
                </a:solidFill>
                <a:latin typeface="Times New Roman Bold"/>
              </a:rPr>
              <a:t>Classification:</a:t>
            </a:r>
          </a:p>
          <a:p>
            <a:pPr marL="729742" lvl="1" indent="-364871">
              <a:lnSpc>
                <a:spcPts val="4056"/>
              </a:lnSpc>
              <a:buFont typeface="Arial"/>
              <a:buChar char="•"/>
            </a:pPr>
            <a:r>
              <a:rPr lang="en-US" sz="3380">
                <a:solidFill>
                  <a:srgbClr val="000000"/>
                </a:solidFill>
                <a:latin typeface="Times New Roman"/>
              </a:rPr>
              <a:t>LSTM model classifies extracted features as representing either fire or no fire.</a:t>
            </a:r>
          </a:p>
          <a:p>
            <a:pPr marL="729742" lvl="1" indent="-364871">
              <a:lnSpc>
                <a:spcPts val="4056"/>
              </a:lnSpc>
              <a:buFont typeface="Arial"/>
              <a:buChar char="•"/>
            </a:pPr>
            <a:r>
              <a:rPr lang="en-US" sz="3380">
                <a:solidFill>
                  <a:srgbClr val="000000"/>
                </a:solidFill>
                <a:latin typeface="Times New Roman"/>
              </a:rPr>
              <a:t>Trained on labelled data to learn patterns indicative of fire incidents.</a:t>
            </a:r>
          </a:p>
          <a:p>
            <a:pPr>
              <a:lnSpc>
                <a:spcPts val="1416"/>
              </a:lnSpc>
            </a:pPr>
            <a:endParaRPr lang="en-US" sz="3380">
              <a:solidFill>
                <a:srgbClr val="000000"/>
              </a:solidFill>
              <a:latin typeface="Times New Roman"/>
            </a:endParaRPr>
          </a:p>
          <a:p>
            <a:pPr>
              <a:lnSpc>
                <a:spcPts val="4056"/>
              </a:lnSpc>
            </a:pPr>
            <a:r>
              <a:rPr lang="en-US" sz="3380">
                <a:solidFill>
                  <a:srgbClr val="000000"/>
                </a:solidFill>
                <a:latin typeface="Times New Roman Bold"/>
              </a:rPr>
              <a:t>STEP-5: Action:</a:t>
            </a:r>
          </a:p>
          <a:p>
            <a:pPr marL="729742" lvl="1" indent="-364871">
              <a:lnSpc>
                <a:spcPts val="4056"/>
              </a:lnSpc>
              <a:buFont typeface="Arial"/>
              <a:buChar char="•"/>
            </a:pPr>
            <a:r>
              <a:rPr lang="en-US" sz="3380">
                <a:solidFill>
                  <a:srgbClr val="000000"/>
                </a:solidFill>
                <a:latin typeface="Times New Roman"/>
              </a:rPr>
              <a:t>Upon detection of an actual fire, triggers an emergency alarm sound.</a:t>
            </a:r>
          </a:p>
          <a:p>
            <a:pPr marL="729742" lvl="1" indent="-364871">
              <a:lnSpc>
                <a:spcPts val="4056"/>
              </a:lnSpc>
              <a:buFont typeface="Arial"/>
              <a:buChar char="•"/>
            </a:pPr>
            <a:r>
              <a:rPr lang="en-US" sz="3380">
                <a:solidFill>
                  <a:srgbClr val="000000"/>
                </a:solidFill>
                <a:latin typeface="Times New Roman"/>
              </a:rPr>
              <a:t>Optionally, sends email notifications to alert relevant authorities about the fire incident.</a:t>
            </a:r>
          </a:p>
          <a:p>
            <a:pPr>
              <a:lnSpc>
                <a:spcPts val="4056"/>
              </a:lnSpc>
            </a:pPr>
            <a:endParaRPr lang="en-US" sz="3380">
              <a:solidFill>
                <a:srgbClr val="000000"/>
              </a:solidFill>
              <a:latin typeface="Times New Roman"/>
            </a:endParaRPr>
          </a:p>
          <a:p>
            <a:pPr algn="just">
              <a:lnSpc>
                <a:spcPts val="4056"/>
              </a:lnSpc>
            </a:pPr>
            <a:endParaRPr lang="en-US" sz="3380">
              <a:solidFill>
                <a:srgbClr val="000000"/>
              </a:solidFill>
              <a:latin typeface="Times New Roman"/>
            </a:endParaRPr>
          </a:p>
          <a:p>
            <a:pPr algn="just">
              <a:lnSpc>
                <a:spcPts val="4056"/>
              </a:lnSpc>
            </a:pPr>
            <a:endParaRPr lang="en-US" sz="3380">
              <a:solidFill>
                <a:srgbClr val="000000"/>
              </a:solidFill>
              <a:latin typeface="Times New Roman"/>
            </a:endParaRPr>
          </a:p>
          <a:p>
            <a:pPr algn="just">
              <a:lnSpc>
                <a:spcPts val="4056"/>
              </a:lnSpc>
            </a:pPr>
            <a:r>
              <a:rPr lang="en-US" sz="3380">
                <a:solidFill>
                  <a:srgbClr val="000000"/>
                </a:solidFill>
                <a:latin typeface="Times New Roman Bold"/>
              </a:rPr>
              <a:t>      </a:t>
            </a:r>
          </a:p>
          <a:p>
            <a:pPr algn="just">
              <a:lnSpc>
                <a:spcPts val="4056"/>
              </a:lnSpc>
            </a:pPr>
            <a:endParaRPr lang="en-US" sz="3380">
              <a:solidFill>
                <a:srgbClr val="000000"/>
              </a:solidFill>
              <a:latin typeface="Times New Roman Bold"/>
            </a:endParaRPr>
          </a:p>
          <a:p>
            <a:pPr algn="just">
              <a:lnSpc>
                <a:spcPts val="4056"/>
              </a:lnSpc>
            </a:pPr>
            <a:endParaRPr lang="en-US" sz="3380">
              <a:solidFill>
                <a:srgbClr val="000000"/>
              </a:solidFill>
              <a:latin typeface="Times New Roman Bold"/>
            </a:endParaRPr>
          </a:p>
          <a:p>
            <a:pPr>
              <a:lnSpc>
                <a:spcPts val="4056"/>
              </a:lnSpc>
            </a:pPr>
            <a:endParaRPr lang="en-US" sz="3380">
              <a:solidFill>
                <a:srgbClr val="000000"/>
              </a:solidFill>
              <a:latin typeface="Times New Roman Bold"/>
            </a:endParaRPr>
          </a:p>
          <a:p>
            <a:pPr>
              <a:lnSpc>
                <a:spcPts val="4056"/>
              </a:lnSpc>
            </a:pPr>
            <a:endParaRPr lang="en-US" sz="3380">
              <a:solidFill>
                <a:srgbClr val="000000"/>
              </a:solidFill>
              <a:latin typeface="Times New Roman Bold"/>
            </a:endParaRPr>
          </a:p>
          <a:p>
            <a:pPr algn="ctr">
              <a:lnSpc>
                <a:spcPts val="4056"/>
              </a:lnSpc>
            </a:pPr>
            <a:endParaRPr lang="en-US" sz="3380">
              <a:solidFill>
                <a:srgbClr val="000000"/>
              </a:solidFill>
              <a:latin typeface="Times New Roman Bold"/>
            </a:endParaRPr>
          </a:p>
          <a:p>
            <a:pPr algn="ctr">
              <a:lnSpc>
                <a:spcPts val="4056"/>
              </a:lnSpc>
              <a:spcBef>
                <a:spcPct val="0"/>
              </a:spcBef>
            </a:pPr>
            <a:endParaRPr lang="en-US" sz="3380">
              <a:solidFill>
                <a:srgbClr val="000000"/>
              </a:solidFill>
              <a:latin typeface="Times New Roman Bol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2011</Words>
  <Application>Microsoft Office PowerPoint</Application>
  <PresentationFormat>Custom</PresentationFormat>
  <Paragraphs>213</Paragraphs>
  <Slides>19</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Calibri</vt:lpstr>
      <vt:lpstr>Angella White</vt:lpstr>
      <vt:lpstr>Canva Sans Bold</vt:lpstr>
      <vt:lpstr>Times New Roman Italics</vt:lpstr>
      <vt:lpstr>Times New Roman Semi-Bold</vt:lpstr>
      <vt:lpstr>Arial</vt:lpstr>
      <vt:lpstr>Times New Roman Bold</vt:lpstr>
      <vt:lpstr>Times New Roman</vt:lpstr>
      <vt:lpstr>Canva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and Implementation of Integrated Fire Detection and Personnel Accountability System</dc:title>
  <cp:lastModifiedBy>a a</cp:lastModifiedBy>
  <cp:revision>2</cp:revision>
  <dcterms:created xsi:type="dcterms:W3CDTF">2006-08-16T00:00:00Z</dcterms:created>
  <dcterms:modified xsi:type="dcterms:W3CDTF">2024-04-29T04:53:09Z</dcterms:modified>
  <dc:identifier>DAF637ewH6E</dc:identifier>
</cp:coreProperties>
</file>

<file path=docProps/thumbnail.jpeg>
</file>